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4"/>
  </p:notesMasterIdLst>
  <p:sldIdLst>
    <p:sldId id="256" r:id="rId5"/>
    <p:sldId id="273" r:id="rId6"/>
    <p:sldId id="274" r:id="rId7"/>
    <p:sldId id="275" r:id="rId8"/>
    <p:sldId id="276" r:id="rId9"/>
    <p:sldId id="277" r:id="rId10"/>
    <p:sldId id="278" r:id="rId11"/>
    <p:sldId id="271" r:id="rId12"/>
    <p:sldId id="270"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TT Supermolot Condensed Bold" panose="020B0604020202020204" charset="0"/>
      <p:regular r:id="rId21"/>
    </p:embeddedFont>
    <p:embeddedFont>
      <p:font typeface="TT Supermolot Neue Condensed" panose="020B0604020202020204" charset="0"/>
      <p:regular r:id="rId22"/>
    </p:embeddedFont>
    <p:embeddedFont>
      <p:font typeface="TT Supermolot Neue Condensed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411" autoAdjust="0"/>
  </p:normalViewPr>
  <p:slideViewPr>
    <p:cSldViewPr snapToGrid="0">
      <p:cViewPr varScale="1">
        <p:scale>
          <a:sx n="100" d="100"/>
          <a:sy n="100" d="100"/>
        </p:scale>
        <p:origin x="65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01B3E-BC62-4B2C-AAE8-113EE74CE89A}"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A21AC-3B4D-47D1-8696-21FD534883BD}" type="slidenum">
              <a:rPr lang="en-US" smtClean="0"/>
              <a:t>‹#›</a:t>
            </a:fld>
            <a:endParaRPr lang="en-US"/>
          </a:p>
        </p:txBody>
      </p:sp>
    </p:spTree>
    <p:extLst>
      <p:ext uri="{BB962C8B-B14F-4D97-AF65-F5344CB8AC3E}">
        <p14:creationId xmlns:p14="http://schemas.microsoft.com/office/powerpoint/2010/main" val="4172957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sz="1200" dirty="0">
                <a:solidFill>
                  <a:srgbClr val="FFFFFF"/>
                </a:solidFill>
                <a:latin typeface="TT Supermolot Neue Condensed"/>
              </a:rPr>
              <a:t>In this scenario, the view model acts as an adapter for the model classes and prevents you from making major changes to the model code.</a:t>
            </a:r>
          </a:p>
          <a:p>
            <a:r>
              <a:rPr lang="en-US" sz="1200" dirty="0">
                <a:solidFill>
                  <a:srgbClr val="FFFFFF"/>
                </a:solidFill>
                <a:latin typeface="TT Supermolot Neue Condensed"/>
              </a:rPr>
              <a:t>2- Everybody likes tests but hates writing UI tests.</a:t>
            </a:r>
          </a:p>
          <a:p>
            <a:r>
              <a:rPr lang="en-US" sz="1200" dirty="0">
                <a:solidFill>
                  <a:srgbClr val="FFFFFF"/>
                </a:solidFill>
                <a:latin typeface="TT Supermolot Neue Condensed"/>
              </a:rPr>
              <a:t>3- Can go from web to mobile to desktop with a lot of code re-use</a:t>
            </a:r>
          </a:p>
          <a:p>
            <a:r>
              <a:rPr lang="en-US" sz="1200" dirty="0">
                <a:solidFill>
                  <a:srgbClr val="FFFFFF"/>
                </a:solidFill>
                <a:latin typeface="TT Supermolot Neue Condensed"/>
              </a:rPr>
              <a:t>4- Let’s face it-- we are generally not great UX/UI engineers</a:t>
            </a:r>
          </a:p>
          <a:p>
            <a:endParaRPr lang="en-US" dirty="0"/>
          </a:p>
        </p:txBody>
      </p:sp>
      <p:sp>
        <p:nvSpPr>
          <p:cNvPr id="4" name="Slide Number Placeholder 3"/>
          <p:cNvSpPr>
            <a:spLocks noGrp="1"/>
          </p:cNvSpPr>
          <p:nvPr>
            <p:ph type="sldNum" sz="quarter" idx="5"/>
          </p:nvPr>
        </p:nvSpPr>
        <p:spPr/>
        <p:txBody>
          <a:bodyPr/>
          <a:lstStyle/>
          <a:p>
            <a:fld id="{719A21AC-3B4D-47D1-8696-21FD534883BD}" type="slidenum">
              <a:rPr lang="en-US" smtClean="0"/>
              <a:t>2</a:t>
            </a:fld>
            <a:endParaRPr lang="en-US"/>
          </a:p>
        </p:txBody>
      </p:sp>
    </p:spTree>
    <p:extLst>
      <p:ext uri="{BB962C8B-B14F-4D97-AF65-F5344CB8AC3E}">
        <p14:creationId xmlns:p14="http://schemas.microsoft.com/office/powerpoint/2010/main" val="3262289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Hooray for code-gen magic!</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19A21AC-3B4D-47D1-8696-21FD534883BD}" type="slidenum">
              <a:rPr lang="en-US" smtClean="0"/>
              <a:t>5</a:t>
            </a:fld>
            <a:endParaRPr lang="en-US"/>
          </a:p>
        </p:txBody>
      </p:sp>
    </p:spTree>
    <p:extLst>
      <p:ext uri="{BB962C8B-B14F-4D97-AF65-F5344CB8AC3E}">
        <p14:creationId xmlns:p14="http://schemas.microsoft.com/office/powerpoint/2010/main" val="172771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Notice how we don’t need </a:t>
            </a:r>
            <a:r>
              <a:rPr lang="en-US" dirty="0" err="1"/>
              <a:t>EditContexts</a:t>
            </a:r>
            <a:r>
              <a:rPr lang="en-US" dirty="0"/>
              <a:t> or Cascading properties to communicate between the components</a:t>
            </a:r>
          </a:p>
          <a:p>
            <a:pPr marL="171450" indent="-171450">
              <a:buFontTx/>
              <a:buChar char="-"/>
            </a:pPr>
            <a:r>
              <a:rPr lang="en-US" dirty="0"/>
              <a:t>The page view is blissfully unaware that the two components on it are talking back and forth</a:t>
            </a:r>
          </a:p>
        </p:txBody>
      </p:sp>
      <p:sp>
        <p:nvSpPr>
          <p:cNvPr id="4" name="Slide Number Placeholder 3"/>
          <p:cNvSpPr>
            <a:spLocks noGrp="1"/>
          </p:cNvSpPr>
          <p:nvPr>
            <p:ph type="sldNum" sz="quarter" idx="5"/>
          </p:nvPr>
        </p:nvSpPr>
        <p:spPr/>
        <p:txBody>
          <a:bodyPr/>
          <a:lstStyle/>
          <a:p>
            <a:fld id="{719A21AC-3B4D-47D1-8696-21FD534883BD}" type="slidenum">
              <a:rPr lang="en-US" smtClean="0"/>
              <a:t>6</a:t>
            </a:fld>
            <a:endParaRPr lang="en-US"/>
          </a:p>
        </p:txBody>
      </p:sp>
    </p:spTree>
    <p:extLst>
      <p:ext uri="{BB962C8B-B14F-4D97-AF65-F5344CB8AC3E}">
        <p14:creationId xmlns:p14="http://schemas.microsoft.com/office/powerpoint/2010/main" val="77212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Notice that we can’t use </a:t>
            </a:r>
            <a:r>
              <a:rPr lang="en-US" dirty="0" err="1"/>
              <a:t>CodeGen</a:t>
            </a:r>
            <a:r>
              <a:rPr lang="en-US" dirty="0"/>
              <a:t> on </a:t>
            </a:r>
            <a:r>
              <a:rPr lang="en-US" dirty="0" err="1"/>
              <a:t>ContactInfo</a:t>
            </a:r>
            <a:r>
              <a:rPr lang="en-US" dirty="0"/>
              <a:t> because we need to call the </a:t>
            </a:r>
            <a:r>
              <a:rPr lang="en-US" dirty="0" err="1"/>
              <a:t>SetProperty</a:t>
            </a:r>
            <a:r>
              <a:rPr lang="en-US" dirty="0"/>
              <a:t> overload that validates first.</a:t>
            </a:r>
          </a:p>
        </p:txBody>
      </p:sp>
      <p:sp>
        <p:nvSpPr>
          <p:cNvPr id="4" name="Slide Number Placeholder 3"/>
          <p:cNvSpPr>
            <a:spLocks noGrp="1"/>
          </p:cNvSpPr>
          <p:nvPr>
            <p:ph type="sldNum" sz="quarter" idx="5"/>
          </p:nvPr>
        </p:nvSpPr>
        <p:spPr/>
        <p:txBody>
          <a:bodyPr/>
          <a:lstStyle/>
          <a:p>
            <a:fld id="{719A21AC-3B4D-47D1-8696-21FD534883BD}" type="slidenum">
              <a:rPr lang="en-US" smtClean="0"/>
              <a:t>7</a:t>
            </a:fld>
            <a:endParaRPr lang="en-US"/>
          </a:p>
        </p:txBody>
      </p:sp>
    </p:spTree>
    <p:extLst>
      <p:ext uri="{BB962C8B-B14F-4D97-AF65-F5344CB8AC3E}">
        <p14:creationId xmlns:p14="http://schemas.microsoft.com/office/powerpoint/2010/main" val="2960518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66C5-300C-71C2-67D7-5AE0E56F8C06}"/>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9FDE4753-34FF-88F7-F0D6-049E450F29B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C68AAA71-33EC-FE20-E38B-2840CC18369A}"/>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5" name="Footer Placeholder 4">
            <a:extLst>
              <a:ext uri="{FF2B5EF4-FFF2-40B4-BE49-F238E27FC236}">
                <a16:creationId xmlns:a16="http://schemas.microsoft.com/office/drawing/2014/main" id="{D454B00A-8BD2-6411-0AEC-3E288642F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1F538-C457-F3EE-D5D6-83F3D88C5772}"/>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104622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89F2-BDE5-5492-3CBB-5DD8E981C5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8B83D-F7A8-A7FC-4B28-49737E5A6F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B7B66-859F-9944-7D75-9EFB9159CC28}"/>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5" name="Footer Placeholder 4">
            <a:extLst>
              <a:ext uri="{FF2B5EF4-FFF2-40B4-BE49-F238E27FC236}">
                <a16:creationId xmlns:a16="http://schemas.microsoft.com/office/drawing/2014/main" id="{F1A4522D-AF10-F7EC-F855-AD7C5B97A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4DC7B-CDD8-53E9-F00E-02CE7F97935C}"/>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255406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825A45-C3CC-29AA-C865-C23A2E3017ED}"/>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B0566E-3775-74FC-3121-EF1A621E1889}"/>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CEC38-CFA9-58B2-E000-755E620FC1C6}"/>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5" name="Footer Placeholder 4">
            <a:extLst>
              <a:ext uri="{FF2B5EF4-FFF2-40B4-BE49-F238E27FC236}">
                <a16:creationId xmlns:a16="http://schemas.microsoft.com/office/drawing/2014/main" id="{5259112D-408B-5806-FB41-69867FBB4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5A263-B048-2E23-B398-598533DD0D3A}"/>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2271057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A79E-B524-4C77-AEB8-AB6568BC4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0615E-5394-87CD-6700-F830C8AA8D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FE0CD-42D3-C021-1A09-BFA2FC0DBC55}"/>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5" name="Footer Placeholder 4">
            <a:extLst>
              <a:ext uri="{FF2B5EF4-FFF2-40B4-BE49-F238E27FC236}">
                <a16:creationId xmlns:a16="http://schemas.microsoft.com/office/drawing/2014/main" id="{DAFB8D93-FFCD-0BA8-BF4B-0E2B140A0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67D669-BD78-08F3-EE72-F40B7E569D4E}"/>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1364430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8AF2-7F3A-C38A-A1E0-037A31336153}"/>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575754D7-9B66-F9EC-8D0F-C2062D84B894}"/>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0FE2F8-C9B1-ECAB-F8CB-41A472BB371F}"/>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5" name="Footer Placeholder 4">
            <a:extLst>
              <a:ext uri="{FF2B5EF4-FFF2-40B4-BE49-F238E27FC236}">
                <a16:creationId xmlns:a16="http://schemas.microsoft.com/office/drawing/2014/main" id="{332DD10F-B3F4-9E22-D462-4210D69B99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36B9E-C52A-596D-7F3B-96721B5A3E34}"/>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404940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A30C-B7F4-6849-F29A-63C3BA69C5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97EF00-E118-4862-C64B-CD205EEE74F4}"/>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725EBC-2DD0-A553-7F4B-7ED4FBEA053F}"/>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788F33-A4BA-4BA7-52F1-3BD380FC1EDC}"/>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6" name="Footer Placeholder 5">
            <a:extLst>
              <a:ext uri="{FF2B5EF4-FFF2-40B4-BE49-F238E27FC236}">
                <a16:creationId xmlns:a16="http://schemas.microsoft.com/office/drawing/2014/main" id="{1E390193-9054-F501-9FA3-DC5122441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D623F-EBDD-A2A1-F9CB-E88D1AA26572}"/>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216555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F1A0-4FAD-587F-398B-E94457250120}"/>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C40EF4-2D74-1C8B-2577-3D3C4C30CF66}"/>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41773-3617-7375-104A-CF7F41ABDF5E}"/>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91F7EA-CBF9-68B8-806D-819C56B4038A}"/>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FCE18509-3C5F-36E8-6A46-D54BD81E3ADB}"/>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422409-85AC-43B9-E10A-574B967EB295}"/>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8" name="Footer Placeholder 7">
            <a:extLst>
              <a:ext uri="{FF2B5EF4-FFF2-40B4-BE49-F238E27FC236}">
                <a16:creationId xmlns:a16="http://schemas.microsoft.com/office/drawing/2014/main" id="{8AEDA66C-7B6E-F30A-76CB-5ECD3BD438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7444FF-6024-D2D9-47C9-3118D98CA3AE}"/>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51743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20C5-A16F-1326-7AD0-6B462D8B85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64502-3ACE-2D00-DF4C-BFB0A7A090F7}"/>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4" name="Footer Placeholder 3">
            <a:extLst>
              <a:ext uri="{FF2B5EF4-FFF2-40B4-BE49-F238E27FC236}">
                <a16:creationId xmlns:a16="http://schemas.microsoft.com/office/drawing/2014/main" id="{272F770E-2F7A-7720-2ABA-283EFB6FF3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CAAFAF-C6E7-D7A9-4DA8-A268F6E7F1CA}"/>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362742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8B3BC-F404-3F66-682B-A5C37FA8B128}"/>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3" name="Footer Placeholder 2">
            <a:extLst>
              <a:ext uri="{FF2B5EF4-FFF2-40B4-BE49-F238E27FC236}">
                <a16:creationId xmlns:a16="http://schemas.microsoft.com/office/drawing/2014/main" id="{0DA62340-7057-D004-3717-D8922B8433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D03E58-4033-E1DC-ADDF-47A2940957D7}"/>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1269993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7C41-59D3-02D1-B9F5-7DD4765A89B5}"/>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369AA261-F5D3-AEA7-BFE2-E3BB133A7352}"/>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499C1F-B91F-BEE8-35B1-D12911E4915D}"/>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53126FD-BD3E-6CD4-CA47-1F515998F752}"/>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6" name="Footer Placeholder 5">
            <a:extLst>
              <a:ext uri="{FF2B5EF4-FFF2-40B4-BE49-F238E27FC236}">
                <a16:creationId xmlns:a16="http://schemas.microsoft.com/office/drawing/2014/main" id="{A2659151-65B9-6E35-50C3-03BA7CCE6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B80E-0807-D7D7-5277-8D70F46B257F}"/>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487042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BF3B-878B-87C9-B65D-7E2F5612FFB2}"/>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4558F2B4-E23A-E1C0-B14C-9EBAE63A2778}"/>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7080D3F1-F5B3-898A-3E57-061B1DD3A91D}"/>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C9CAABE2-125E-A320-38B8-4207E5B8ACCC}"/>
              </a:ext>
            </a:extLst>
          </p:cNvPr>
          <p:cNvSpPr>
            <a:spLocks noGrp="1"/>
          </p:cNvSpPr>
          <p:nvPr>
            <p:ph type="dt" sz="half" idx="10"/>
          </p:nvPr>
        </p:nvSpPr>
        <p:spPr/>
        <p:txBody>
          <a:bodyPr/>
          <a:lstStyle/>
          <a:p>
            <a:fld id="{EB95C2B0-AF7E-41C0-8944-A22EC283BF31}" type="datetimeFigureOut">
              <a:rPr lang="en-US" smtClean="0"/>
              <a:t>1/17/2023</a:t>
            </a:fld>
            <a:endParaRPr lang="en-US"/>
          </a:p>
        </p:txBody>
      </p:sp>
      <p:sp>
        <p:nvSpPr>
          <p:cNvPr id="6" name="Footer Placeholder 5">
            <a:extLst>
              <a:ext uri="{FF2B5EF4-FFF2-40B4-BE49-F238E27FC236}">
                <a16:creationId xmlns:a16="http://schemas.microsoft.com/office/drawing/2014/main" id="{0A41691A-8370-BA9C-6442-039E1A8DD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9D136-47BC-3DAE-8786-0C5E546FC150}"/>
              </a:ext>
            </a:extLst>
          </p:cNvPr>
          <p:cNvSpPr>
            <a:spLocks noGrp="1"/>
          </p:cNvSpPr>
          <p:nvPr>
            <p:ph type="sldNum" sz="quarter" idx="12"/>
          </p:nvPr>
        </p:nvSpPr>
        <p:spPr/>
        <p:txBody>
          <a:bodyPr/>
          <a:lstStyle/>
          <a:p>
            <a:fld id="{F16D5521-A2DB-4340-B374-94AC8B9F24C4}" type="slidenum">
              <a:rPr lang="en-US" smtClean="0"/>
              <a:t>‹#›</a:t>
            </a:fld>
            <a:endParaRPr lang="en-US"/>
          </a:p>
        </p:txBody>
      </p:sp>
    </p:spTree>
    <p:extLst>
      <p:ext uri="{BB962C8B-B14F-4D97-AF65-F5344CB8AC3E}">
        <p14:creationId xmlns:p14="http://schemas.microsoft.com/office/powerpoint/2010/main" val="100080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C646D0-7F91-EADA-8928-62F3FF5BF5BE}"/>
              </a:ext>
            </a:extLst>
          </p:cNvPr>
          <p:cNvPicPr>
            <a:picLocks noChangeAspect="1"/>
          </p:cNvPicPr>
          <p:nvPr userDrawn="1"/>
        </p:nvPicPr>
        <p:blipFill>
          <a:blip r:embed="rId13"/>
          <a:stretch>
            <a:fillRect/>
          </a:stretch>
        </p:blipFill>
        <p:spPr>
          <a:xfrm>
            <a:off x="0" y="0"/>
            <a:ext cx="18288000" cy="10287000"/>
          </a:xfrm>
          <a:prstGeom prst="rect">
            <a:avLst/>
          </a:prstGeom>
        </p:spPr>
      </p:pic>
      <p:sp>
        <p:nvSpPr>
          <p:cNvPr id="2" name="Title Placeholder 1">
            <a:extLst>
              <a:ext uri="{FF2B5EF4-FFF2-40B4-BE49-F238E27FC236}">
                <a16:creationId xmlns:a16="http://schemas.microsoft.com/office/drawing/2014/main" id="{7B797DD7-DED7-8989-EF4B-86DEDB33B973}"/>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D6ED84-28BE-3952-A864-234975AA459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CB317-8541-48AD-B3F4-20A653ECA46E}"/>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bg1"/>
                </a:solidFill>
              </a:defRPr>
            </a:lvl1pPr>
          </a:lstStyle>
          <a:p>
            <a:fld id="{EB95C2B0-AF7E-41C0-8944-A22EC283BF31}" type="datetimeFigureOut">
              <a:rPr lang="en-US" smtClean="0"/>
              <a:pPr/>
              <a:t>1/17/2023</a:t>
            </a:fld>
            <a:endParaRPr lang="en-US"/>
          </a:p>
        </p:txBody>
      </p:sp>
      <p:sp>
        <p:nvSpPr>
          <p:cNvPr id="5" name="Footer Placeholder 4">
            <a:extLst>
              <a:ext uri="{FF2B5EF4-FFF2-40B4-BE49-F238E27FC236}">
                <a16:creationId xmlns:a16="http://schemas.microsoft.com/office/drawing/2014/main" id="{AF45C66E-03B6-5B2F-109C-18DD49B4F576}"/>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A096025D-57D7-D796-84EA-C26C5F1A70A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bg1"/>
                </a:solidFill>
              </a:defRPr>
            </a:lvl1pPr>
          </a:lstStyle>
          <a:p>
            <a:fld id="{F16D5521-A2DB-4340-B374-94AC8B9F24C4}" type="slidenum">
              <a:rPr lang="en-US" smtClean="0"/>
              <a:pPr/>
              <a:t>‹#›</a:t>
            </a:fld>
            <a:endParaRPr lang="en-US"/>
          </a:p>
        </p:txBody>
      </p:sp>
    </p:spTree>
    <p:extLst>
      <p:ext uri="{BB962C8B-B14F-4D97-AF65-F5344CB8AC3E}">
        <p14:creationId xmlns:p14="http://schemas.microsoft.com/office/powerpoint/2010/main" val="479720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bg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bg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bg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bg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bg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bg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0.svg"/><Relationship Id="rId3" Type="http://schemas.openxmlformats.org/officeDocument/2006/relationships/image" Target="../media/image20.jpeg"/><Relationship Id="rId7" Type="http://schemas.openxmlformats.org/officeDocument/2006/relationships/image" Target="../media/image24.svg"/><Relationship Id="rId12"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C0715C9-F326-C136-A736-9F40269E7996}"/>
              </a:ext>
            </a:extLst>
          </p:cNvPr>
          <p:cNvSpPr/>
          <p:nvPr/>
        </p:nvSpPr>
        <p:spPr>
          <a:xfrm>
            <a:off x="3365770" y="0"/>
            <a:ext cx="14922230" cy="103372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1F70B9">
                <a:alpha val="60784"/>
              </a:srgbClr>
            </a:solidFill>
          </p:spPr>
        </p:sp>
        <p:sp>
          <p:nvSpPr>
            <p:cNvPr id="4" name="TextBox 4"/>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48297"/>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1F70B9"/>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1F70B9">
                <a:alpha val="60000"/>
              </a:srgbClr>
            </a:solidFill>
          </p:spPr>
        </p:sp>
        <p:sp>
          <p:nvSpPr>
            <p:cNvPr id="10" name="TextBox 10"/>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1F70B9">
                <a:alpha val="93725"/>
              </a:srgbClr>
            </a:solidFill>
          </p:spPr>
        </p:sp>
        <p:sp>
          <p:nvSpPr>
            <p:cNvPr id="13" name="TextBox 13"/>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1F70B9"/>
            </a:solidFill>
          </p:spPr>
        </p:sp>
        <p:sp>
          <p:nvSpPr>
            <p:cNvPr id="16" name="TextBox 16"/>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1977440" y="-1855852"/>
            <a:ext cx="7937421" cy="5417290"/>
          </a:xfrm>
          <a:prstGeom prst="rect">
            <a:avLst/>
          </a:prstGeom>
        </p:spPr>
      </p:pic>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2399778" y="5671815"/>
            <a:ext cx="10285069" cy="7019560"/>
          </a:xfrm>
          <a:prstGeom prst="rect">
            <a:avLst/>
          </a:prstGeom>
        </p:spPr>
      </p:pic>
      <p:pic>
        <p:nvPicPr>
          <p:cNvPr id="19" name="Picture 19"/>
          <p:cNvPicPr>
            <a:picLocks noChangeAspect="1"/>
          </p:cNvPicPr>
          <p:nvPr/>
        </p:nvPicPr>
        <p:blipFill>
          <a:blip r:embed="rId5"/>
          <a:srcRect/>
          <a:stretch>
            <a:fillRect/>
          </a:stretch>
        </p:blipFill>
        <p:spPr>
          <a:xfrm>
            <a:off x="10947098" y="3210959"/>
            <a:ext cx="2673028" cy="563766"/>
          </a:xfrm>
          <a:prstGeom prst="rect">
            <a:avLst/>
          </a:prstGeom>
        </p:spPr>
      </p:pic>
      <p:sp>
        <p:nvSpPr>
          <p:cNvPr id="20" name="TextBox 20"/>
          <p:cNvSpPr txBox="1"/>
          <p:nvPr/>
        </p:nvSpPr>
        <p:spPr>
          <a:xfrm>
            <a:off x="6429375" y="3755675"/>
            <a:ext cx="12371579" cy="1477328"/>
          </a:xfrm>
          <a:prstGeom prst="rect">
            <a:avLst/>
          </a:prstGeom>
        </p:spPr>
        <p:txBody>
          <a:bodyPr wrap="square" lIns="0" tIns="0" rIns="0" bIns="0" rtlCol="0" anchor="t">
            <a:spAutoFit/>
          </a:bodyPr>
          <a:lstStyle/>
          <a:p>
            <a:pPr algn="ctr"/>
            <a:r>
              <a:rPr lang="en-US" sz="9600" b="1" i="0" dirty="0">
                <a:solidFill>
                  <a:srgbClr val="1E0A3C"/>
                </a:solidFill>
                <a:effectLst/>
                <a:latin typeface="Neue Plak"/>
              </a:rPr>
              <a:t>MVVM in Blazor</a:t>
            </a:r>
            <a:endParaRPr lang="en-US" sz="9600" b="0" i="0" dirty="0">
              <a:solidFill>
                <a:srgbClr val="1E0A3C"/>
              </a:solidFill>
              <a:effectLst/>
              <a:latin typeface="Neue Plak"/>
            </a:endParaRPr>
          </a:p>
        </p:txBody>
      </p:sp>
      <p:sp>
        <p:nvSpPr>
          <p:cNvPr id="21" name="TextBox 21"/>
          <p:cNvSpPr txBox="1"/>
          <p:nvPr/>
        </p:nvSpPr>
        <p:spPr>
          <a:xfrm>
            <a:off x="8464182" y="5222525"/>
            <a:ext cx="7871194" cy="1450590"/>
          </a:xfrm>
          <a:prstGeom prst="rect">
            <a:avLst/>
          </a:prstGeom>
        </p:spPr>
        <p:txBody>
          <a:bodyPr wrap="square" lIns="0" tIns="0" rIns="0" bIns="0" rtlCol="0" anchor="t">
            <a:spAutoFit/>
          </a:bodyPr>
          <a:lstStyle/>
          <a:p>
            <a:pPr algn="ctr">
              <a:lnSpc>
                <a:spcPts val="5781"/>
              </a:lnSpc>
            </a:pPr>
            <a:r>
              <a:rPr lang="en-US" sz="4400" b="1" dirty="0">
                <a:solidFill>
                  <a:srgbClr val="1E0A3C"/>
                </a:solidFill>
                <a:latin typeface="Neue Plak"/>
              </a:rPr>
              <a:t>W</a:t>
            </a:r>
            <a:r>
              <a:rPr lang="en-US" sz="4400" b="1" i="0" dirty="0">
                <a:solidFill>
                  <a:srgbClr val="1E0A3C"/>
                </a:solidFill>
                <a:effectLst/>
                <a:latin typeface="Neue Plak"/>
              </a:rPr>
              <a:t>ith the Community Toolkit </a:t>
            </a:r>
          </a:p>
          <a:p>
            <a:pPr algn="ctr">
              <a:lnSpc>
                <a:spcPts val="5781"/>
              </a:lnSpc>
            </a:pPr>
            <a:r>
              <a:rPr lang="en-US" sz="2929" spc="1271" dirty="0">
                <a:solidFill>
                  <a:srgbClr val="1E1C27"/>
                </a:solidFill>
                <a:latin typeface="TT Supermolot Neue Condensed Bold"/>
              </a:rPr>
              <a:t>KELLY ADAMS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374" t="29245" r="19746" b="7536"/>
          <a:stretch>
            <a:fillRect/>
          </a:stretch>
        </p:blipFill>
        <p:spPr>
          <a:xfrm>
            <a:off x="0" y="0"/>
            <a:ext cx="18288000" cy="10287000"/>
          </a:xfrm>
          <a:prstGeom prst="rect">
            <a:avLst/>
          </a:prstGeom>
        </p:spPr>
      </p:pic>
      <p:sp>
        <p:nvSpPr>
          <p:cNvPr id="3" name="TextBox 3"/>
          <p:cNvSpPr txBox="1"/>
          <p:nvPr/>
        </p:nvSpPr>
        <p:spPr>
          <a:xfrm>
            <a:off x="6952461" y="1220981"/>
            <a:ext cx="4383077" cy="748030"/>
          </a:xfrm>
          <a:prstGeom prst="rect">
            <a:avLst/>
          </a:prstGeom>
        </p:spPr>
        <p:txBody>
          <a:bodyPr lIns="0" tIns="0" rIns="0" bIns="0" rtlCol="0" anchor="t">
            <a:spAutoFit/>
          </a:bodyPr>
          <a:lstStyle/>
          <a:p>
            <a:pPr algn="ctr">
              <a:lnSpc>
                <a:spcPts val="6019"/>
              </a:lnSpc>
            </a:pPr>
            <a:r>
              <a:rPr lang="en-US" sz="4299" dirty="0">
                <a:solidFill>
                  <a:srgbClr val="FFFFFF"/>
                </a:solidFill>
                <a:latin typeface="TT Supermolot Condensed Bold"/>
              </a:rPr>
              <a:t>Why MVVM?</a:t>
            </a:r>
          </a:p>
        </p:txBody>
      </p:sp>
      <p:sp>
        <p:nvSpPr>
          <p:cNvPr id="5" name="TextBox 5"/>
          <p:cNvSpPr txBox="1"/>
          <p:nvPr/>
        </p:nvSpPr>
        <p:spPr>
          <a:xfrm>
            <a:off x="3982033" y="4975308"/>
            <a:ext cx="4926157" cy="1414426"/>
          </a:xfrm>
          <a:prstGeom prst="rect">
            <a:avLst/>
          </a:prstGeom>
        </p:spPr>
        <p:txBody>
          <a:bodyPr lIns="0" tIns="0" rIns="0" bIns="0" rtlCol="0" anchor="t">
            <a:spAutoFit/>
          </a:bodyPr>
          <a:lstStyle/>
          <a:p>
            <a:pPr>
              <a:lnSpc>
                <a:spcPts val="2840"/>
              </a:lnSpc>
              <a:spcBef>
                <a:spcPct val="0"/>
              </a:spcBef>
            </a:pPr>
            <a:r>
              <a:rPr lang="en-US" sz="2029" dirty="0">
                <a:solidFill>
                  <a:srgbClr val="FFFFFF"/>
                </a:solidFill>
                <a:latin typeface="TT Supermolot Neue Condensed"/>
              </a:rPr>
              <a:t>REDUCED RISK:</a:t>
            </a:r>
          </a:p>
          <a:p>
            <a:pPr>
              <a:lnSpc>
                <a:spcPts val="2840"/>
              </a:lnSpc>
              <a:spcBef>
                <a:spcPct val="0"/>
              </a:spcBef>
            </a:pPr>
            <a:r>
              <a:rPr lang="en-US" sz="2029" dirty="0">
                <a:solidFill>
                  <a:srgbClr val="FFFFFF"/>
                </a:solidFill>
                <a:latin typeface="TT Supermolot Neue Condensed"/>
              </a:rPr>
              <a:t>If an existing model implementation encapsulates existing business logic, it can be difficult or risky to change it. </a:t>
            </a:r>
          </a:p>
        </p:txBody>
      </p:sp>
      <p:sp>
        <p:nvSpPr>
          <p:cNvPr id="6" name="TextBox 6"/>
          <p:cNvSpPr txBox="1"/>
          <p:nvPr/>
        </p:nvSpPr>
        <p:spPr>
          <a:xfrm>
            <a:off x="10709981" y="4975308"/>
            <a:ext cx="5796844" cy="1773499"/>
          </a:xfrm>
          <a:prstGeom prst="rect">
            <a:avLst/>
          </a:prstGeom>
        </p:spPr>
        <p:txBody>
          <a:bodyPr wrap="square" lIns="0" tIns="0" rIns="0" bIns="0" rtlCol="0" anchor="t">
            <a:spAutoFit/>
          </a:bodyPr>
          <a:lstStyle/>
          <a:p>
            <a:pPr>
              <a:lnSpc>
                <a:spcPts val="2840"/>
              </a:lnSpc>
              <a:spcBef>
                <a:spcPct val="0"/>
              </a:spcBef>
            </a:pPr>
            <a:r>
              <a:rPr lang="en-US" sz="2029" dirty="0">
                <a:solidFill>
                  <a:srgbClr val="FFFFFF"/>
                </a:solidFill>
                <a:latin typeface="TT Supermolot Neue Condensed"/>
              </a:rPr>
              <a:t>UI/PLATFORM AGNOSTIC:</a:t>
            </a:r>
            <a:br>
              <a:rPr lang="en-US" sz="2029" dirty="0">
                <a:solidFill>
                  <a:srgbClr val="FFFFFF"/>
                </a:solidFill>
                <a:latin typeface="TT Supermolot Neue Condensed"/>
              </a:rPr>
            </a:br>
            <a:r>
              <a:rPr lang="en-US" sz="2029" dirty="0">
                <a:solidFill>
                  <a:srgbClr val="FFFFFF"/>
                </a:solidFill>
                <a:latin typeface="TT Supermolot Neue Condensed"/>
              </a:rPr>
              <a:t>The app UI can be redesigned without touching the view model and model code, provided that the view is implemented entirely in markup. Therefore, a new version of the view should work with the existing view model.</a:t>
            </a:r>
          </a:p>
        </p:txBody>
      </p:sp>
      <p:sp>
        <p:nvSpPr>
          <p:cNvPr id="7" name="TextBox 7"/>
          <p:cNvSpPr txBox="1"/>
          <p:nvPr/>
        </p:nvSpPr>
        <p:spPr>
          <a:xfrm>
            <a:off x="3982033" y="7084832"/>
            <a:ext cx="4926157" cy="1773499"/>
          </a:xfrm>
          <a:prstGeom prst="rect">
            <a:avLst/>
          </a:prstGeom>
        </p:spPr>
        <p:txBody>
          <a:bodyPr lIns="0" tIns="0" rIns="0" bIns="0" rtlCol="0" anchor="t">
            <a:spAutoFit/>
          </a:bodyPr>
          <a:lstStyle/>
          <a:p>
            <a:pPr>
              <a:lnSpc>
                <a:spcPts val="2840"/>
              </a:lnSpc>
              <a:spcBef>
                <a:spcPct val="0"/>
              </a:spcBef>
            </a:pPr>
            <a:r>
              <a:rPr lang="en-US" sz="2029" dirty="0">
                <a:solidFill>
                  <a:srgbClr val="FFFFFF"/>
                </a:solidFill>
                <a:latin typeface="TT Supermolot Neue Condensed"/>
              </a:rPr>
              <a:t>TESTABILITY:</a:t>
            </a:r>
          </a:p>
          <a:p>
            <a:pPr>
              <a:lnSpc>
                <a:spcPts val="2840"/>
              </a:lnSpc>
              <a:spcBef>
                <a:spcPct val="0"/>
              </a:spcBef>
            </a:pPr>
            <a:r>
              <a:rPr lang="en-US" sz="2029" dirty="0">
                <a:solidFill>
                  <a:srgbClr val="FFFFFF"/>
                </a:solidFill>
                <a:latin typeface="TT Supermolot Neue Condensed"/>
              </a:rPr>
              <a:t>Developers can create unit tests for the view model and the model, without using the view. The unit tests for the view model can exercise exactly the same functionality as used by the view.</a:t>
            </a:r>
          </a:p>
        </p:txBody>
      </p:sp>
      <p:sp>
        <p:nvSpPr>
          <p:cNvPr id="8" name="TextBox 8"/>
          <p:cNvSpPr txBox="1"/>
          <p:nvPr/>
        </p:nvSpPr>
        <p:spPr>
          <a:xfrm>
            <a:off x="10709981" y="7084832"/>
            <a:ext cx="5920669" cy="1773499"/>
          </a:xfrm>
          <a:prstGeom prst="rect">
            <a:avLst/>
          </a:prstGeom>
        </p:spPr>
        <p:txBody>
          <a:bodyPr wrap="square" lIns="0" tIns="0" rIns="0" bIns="0" rtlCol="0" anchor="t">
            <a:spAutoFit/>
          </a:bodyPr>
          <a:lstStyle/>
          <a:p>
            <a:pPr>
              <a:lnSpc>
                <a:spcPts val="2840"/>
              </a:lnSpc>
              <a:spcBef>
                <a:spcPct val="0"/>
              </a:spcBef>
            </a:pPr>
            <a:r>
              <a:rPr lang="en-US" sz="2029" dirty="0">
                <a:solidFill>
                  <a:srgbClr val="FFFFFF"/>
                </a:solidFill>
                <a:latin typeface="TT Supermolot Neue Condensed"/>
              </a:rPr>
              <a:t>COLLABORATION:</a:t>
            </a:r>
          </a:p>
          <a:p>
            <a:pPr>
              <a:lnSpc>
                <a:spcPts val="2840"/>
              </a:lnSpc>
              <a:spcBef>
                <a:spcPct val="0"/>
              </a:spcBef>
            </a:pPr>
            <a:r>
              <a:rPr lang="en-US" sz="2029" dirty="0">
                <a:solidFill>
                  <a:srgbClr val="FFFFFF"/>
                </a:solidFill>
                <a:latin typeface="TT Supermolot Neue Condensed"/>
              </a:rPr>
              <a:t>Designers and developers can work independently and concurrently on their components during development. Designers can focus on the view, while developers can work on the view model and model components.</a:t>
            </a:r>
          </a:p>
        </p:txBody>
      </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51862" y="5184790"/>
            <a:ext cx="1059682" cy="1034514"/>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79810" y="5184790"/>
            <a:ext cx="1059682" cy="1034514"/>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51862" y="7294313"/>
            <a:ext cx="1059682" cy="1034514"/>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379810" y="7294313"/>
            <a:ext cx="1059682" cy="1034514"/>
          </a:xfrm>
          <a:prstGeom prst="rect">
            <a:avLst/>
          </a:prstGeom>
        </p:spPr>
      </p:pic>
      <p:sp>
        <p:nvSpPr>
          <p:cNvPr id="13" name="TextBox 13"/>
          <p:cNvSpPr txBox="1"/>
          <p:nvPr/>
        </p:nvSpPr>
        <p:spPr>
          <a:xfrm>
            <a:off x="2857622" y="5283996"/>
            <a:ext cx="648161" cy="746386"/>
          </a:xfrm>
          <a:prstGeom prst="rect">
            <a:avLst/>
          </a:prstGeom>
        </p:spPr>
        <p:txBody>
          <a:bodyPr lIns="0" tIns="0" rIns="0" bIns="0" rtlCol="0" anchor="t">
            <a:spAutoFit/>
          </a:bodyPr>
          <a:lstStyle/>
          <a:p>
            <a:pPr algn="ctr">
              <a:lnSpc>
                <a:spcPts val="6110"/>
              </a:lnSpc>
            </a:pPr>
            <a:r>
              <a:rPr lang="en-US" sz="4364">
                <a:solidFill>
                  <a:srgbClr val="FFFFFF"/>
                </a:solidFill>
                <a:latin typeface="TT Supermolot Condensed Bold"/>
              </a:rPr>
              <a:t>1</a:t>
            </a:r>
          </a:p>
        </p:txBody>
      </p:sp>
      <p:sp>
        <p:nvSpPr>
          <p:cNvPr id="14" name="TextBox 14"/>
          <p:cNvSpPr txBox="1"/>
          <p:nvPr/>
        </p:nvSpPr>
        <p:spPr>
          <a:xfrm>
            <a:off x="9562256" y="5283996"/>
            <a:ext cx="694788" cy="746386"/>
          </a:xfrm>
          <a:prstGeom prst="rect">
            <a:avLst/>
          </a:prstGeom>
        </p:spPr>
        <p:txBody>
          <a:bodyPr lIns="0" tIns="0" rIns="0" bIns="0" rtlCol="0" anchor="t">
            <a:spAutoFit/>
          </a:bodyPr>
          <a:lstStyle/>
          <a:p>
            <a:pPr algn="ctr">
              <a:lnSpc>
                <a:spcPts val="6110"/>
              </a:lnSpc>
            </a:pPr>
            <a:r>
              <a:rPr lang="en-US" sz="4364">
                <a:solidFill>
                  <a:srgbClr val="FFFFFF"/>
                </a:solidFill>
                <a:latin typeface="TT Supermolot Condensed Bold"/>
              </a:rPr>
              <a:t>3</a:t>
            </a:r>
          </a:p>
        </p:txBody>
      </p:sp>
      <p:sp>
        <p:nvSpPr>
          <p:cNvPr id="15" name="TextBox 15"/>
          <p:cNvSpPr txBox="1"/>
          <p:nvPr/>
        </p:nvSpPr>
        <p:spPr>
          <a:xfrm>
            <a:off x="2838572" y="7393520"/>
            <a:ext cx="686261" cy="746386"/>
          </a:xfrm>
          <a:prstGeom prst="rect">
            <a:avLst/>
          </a:prstGeom>
        </p:spPr>
        <p:txBody>
          <a:bodyPr lIns="0" tIns="0" rIns="0" bIns="0" rtlCol="0" anchor="t">
            <a:spAutoFit/>
          </a:bodyPr>
          <a:lstStyle/>
          <a:p>
            <a:pPr algn="ctr">
              <a:lnSpc>
                <a:spcPts val="6110"/>
              </a:lnSpc>
            </a:pPr>
            <a:r>
              <a:rPr lang="en-US" sz="4364">
                <a:solidFill>
                  <a:srgbClr val="FFFFFF"/>
                </a:solidFill>
                <a:latin typeface="TT Supermolot Condensed Bold"/>
              </a:rPr>
              <a:t>2</a:t>
            </a:r>
          </a:p>
        </p:txBody>
      </p:sp>
      <p:sp>
        <p:nvSpPr>
          <p:cNvPr id="16" name="TextBox 16"/>
          <p:cNvSpPr txBox="1"/>
          <p:nvPr/>
        </p:nvSpPr>
        <p:spPr>
          <a:xfrm>
            <a:off x="9562256" y="7393520"/>
            <a:ext cx="694788" cy="746386"/>
          </a:xfrm>
          <a:prstGeom prst="rect">
            <a:avLst/>
          </a:prstGeom>
        </p:spPr>
        <p:txBody>
          <a:bodyPr lIns="0" tIns="0" rIns="0" bIns="0" rtlCol="0" anchor="t">
            <a:spAutoFit/>
          </a:bodyPr>
          <a:lstStyle/>
          <a:p>
            <a:pPr algn="ctr">
              <a:lnSpc>
                <a:spcPts val="6110"/>
              </a:lnSpc>
            </a:pPr>
            <a:r>
              <a:rPr lang="en-US" sz="4364">
                <a:solidFill>
                  <a:srgbClr val="FFFFFF"/>
                </a:solidFill>
                <a:latin typeface="TT Supermolot Condensed Bold"/>
              </a:rPr>
              <a:t>4</a:t>
            </a:r>
          </a:p>
        </p:txBody>
      </p:sp>
      <p:sp>
        <p:nvSpPr>
          <p:cNvPr id="17" name="AutoShape 17"/>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18" name="AutoShape 18"/>
          <p:cNvSpPr/>
          <p:nvPr/>
        </p:nvSpPr>
        <p:spPr>
          <a:xfrm>
            <a:off x="-397885" y="9414594"/>
            <a:ext cx="12970765" cy="0"/>
          </a:xfrm>
          <a:prstGeom prst="line">
            <a:avLst/>
          </a:prstGeom>
          <a:ln w="38100" cap="flat">
            <a:solidFill>
              <a:srgbClr val="FFFFFF"/>
            </a:solidFill>
            <a:prstDash val="solid"/>
            <a:headEnd type="none" w="sm" len="sm"/>
            <a:tailEnd type="none" w="sm" len="sm"/>
          </a:ln>
        </p:spPr>
      </p:sp>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969037" y="740347"/>
            <a:ext cx="2655293" cy="391656"/>
          </a:xfrm>
          <a:prstGeom prst="rect">
            <a:avLst/>
          </a:prstGeom>
        </p:spPr>
      </p:pic>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563355" y="9119622"/>
            <a:ext cx="2655293" cy="391656"/>
          </a:xfrm>
          <a:prstGeom prst="rect">
            <a:avLst/>
          </a:prstGeom>
        </p:spPr>
      </p:pic>
      <p:pic>
        <p:nvPicPr>
          <p:cNvPr id="1026" name="Picture 2" descr="The MVVM pattern">
            <a:extLst>
              <a:ext uri="{FF2B5EF4-FFF2-40B4-BE49-F238E27FC236}">
                <a16:creationId xmlns:a16="http://schemas.microsoft.com/office/drawing/2014/main" id="{E35C4078-6957-3BFB-2980-C2F3931ED9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5790" y="2235817"/>
            <a:ext cx="79248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9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351" t="33511" r="15769" b="3270"/>
          <a:stretch>
            <a:fillRect/>
          </a:stretch>
        </p:blipFill>
        <p:spPr>
          <a:xfrm>
            <a:off x="0" y="0"/>
            <a:ext cx="18288000" cy="10287000"/>
          </a:xfrm>
          <a:prstGeom prst="rect">
            <a:avLst/>
          </a:prstGeom>
        </p:spPr>
      </p:pic>
      <p:grpSp>
        <p:nvGrpSpPr>
          <p:cNvPr id="3" name="Group 3"/>
          <p:cNvGrpSpPr/>
          <p:nvPr/>
        </p:nvGrpSpPr>
        <p:grpSpPr>
          <a:xfrm>
            <a:off x="0" y="5604022"/>
            <a:ext cx="18288000" cy="4682978"/>
            <a:chOff x="0" y="0"/>
            <a:chExt cx="24384000" cy="6243971"/>
          </a:xfrm>
        </p:grpSpPr>
        <p:pic>
          <p:nvPicPr>
            <p:cNvPr id="4" name="Picture 4"/>
            <p:cNvPicPr>
              <a:picLocks noChangeAspect="1"/>
            </p:cNvPicPr>
            <p:nvPr/>
          </p:nvPicPr>
          <p:blipFill>
            <a:blip r:embed="rId3"/>
            <a:srcRect t="43211" r="20904" b="33870"/>
            <a:stretch>
              <a:fillRect/>
            </a:stretch>
          </p:blipFill>
          <p:spPr>
            <a:xfrm>
              <a:off x="0" y="0"/>
              <a:ext cx="24384000" cy="6243971"/>
            </a:xfrm>
            <a:prstGeom prst="rect">
              <a:avLst/>
            </a:prstGeom>
          </p:spPr>
        </p:pic>
      </p:grpSp>
      <p:sp>
        <p:nvSpPr>
          <p:cNvPr id="9" name="TextBox 9"/>
          <p:cNvSpPr txBox="1"/>
          <p:nvPr/>
        </p:nvSpPr>
        <p:spPr>
          <a:xfrm>
            <a:off x="1028700" y="933450"/>
            <a:ext cx="3867944" cy="748030"/>
          </a:xfrm>
          <a:prstGeom prst="rect">
            <a:avLst/>
          </a:prstGeom>
        </p:spPr>
        <p:txBody>
          <a:bodyPr lIns="0" tIns="0" rIns="0" bIns="0" rtlCol="0" anchor="t">
            <a:spAutoFit/>
          </a:bodyPr>
          <a:lstStyle/>
          <a:p>
            <a:pPr>
              <a:lnSpc>
                <a:spcPts val="6019"/>
              </a:lnSpc>
            </a:pPr>
            <a:r>
              <a:rPr lang="en-US" sz="4299" dirty="0">
                <a:solidFill>
                  <a:srgbClr val="FFFFFF"/>
                </a:solidFill>
                <a:latin typeface="TT Supermolot Condensed Bold"/>
              </a:rPr>
              <a:t>File…New Project</a:t>
            </a:r>
          </a:p>
        </p:txBody>
      </p:sp>
      <p:sp>
        <p:nvSpPr>
          <p:cNvPr id="10" name="TextBox 10"/>
          <p:cNvSpPr txBox="1"/>
          <p:nvPr/>
        </p:nvSpPr>
        <p:spPr>
          <a:xfrm>
            <a:off x="1028700" y="1961215"/>
            <a:ext cx="6600846" cy="1969642"/>
          </a:xfrm>
          <a:prstGeom prst="rect">
            <a:avLst/>
          </a:prstGeom>
        </p:spPr>
        <p:txBody>
          <a:bodyPr lIns="0" tIns="0" rIns="0" bIns="0" rtlCol="0" anchor="t">
            <a:spAutoFit/>
          </a:bodyPr>
          <a:lstStyle/>
          <a:p>
            <a:pPr algn="just">
              <a:lnSpc>
                <a:spcPts val="3939"/>
              </a:lnSpc>
              <a:spcBef>
                <a:spcPct val="0"/>
              </a:spcBef>
            </a:pPr>
            <a:r>
              <a:rPr lang="en-US" sz="2813" dirty="0">
                <a:solidFill>
                  <a:srgbClr val="FFFFFF"/>
                </a:solidFill>
                <a:latin typeface="TT Supermolot Neue Condensed"/>
              </a:rPr>
              <a:t>Let’s start off with a brand new Blazor WASM project with an </a:t>
            </a:r>
            <a:r>
              <a:rPr lang="en-US" sz="2813" dirty="0" err="1">
                <a:solidFill>
                  <a:srgbClr val="FFFFFF"/>
                </a:solidFill>
                <a:latin typeface="TT Supermolot Neue Condensed"/>
              </a:rPr>
              <a:t>ASPNet</a:t>
            </a:r>
            <a:r>
              <a:rPr lang="en-US" sz="2813" dirty="0">
                <a:solidFill>
                  <a:srgbClr val="FFFFFF"/>
                </a:solidFill>
                <a:latin typeface="TT Supermolot Neue Condensed"/>
              </a:rPr>
              <a:t> core host on the backend.  Also add a test project so we don’t forget to test things as we go.</a:t>
            </a:r>
          </a:p>
        </p:txBody>
      </p:sp>
      <p:sp>
        <p:nvSpPr>
          <p:cNvPr id="12" name="AutoShape 12"/>
          <p:cNvSpPr/>
          <p:nvPr/>
        </p:nvSpPr>
        <p:spPr>
          <a:xfrm>
            <a:off x="-655183" y="702131"/>
            <a:ext cx="8950951" cy="0"/>
          </a:xfrm>
          <a:prstGeom prst="line">
            <a:avLst/>
          </a:prstGeom>
          <a:ln w="28575" cap="flat">
            <a:solidFill>
              <a:srgbClr val="FFFFFF"/>
            </a:solidFill>
            <a:prstDash val="solid"/>
            <a:headEnd type="none" w="sm" len="sm"/>
            <a:tailEnd type="none" w="sm" len="sm"/>
          </a:ln>
        </p:spPr>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95769" y="396200"/>
            <a:ext cx="2655293" cy="391656"/>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128" y="1028700"/>
            <a:ext cx="3940819" cy="581271"/>
          </a:xfrm>
          <a:prstGeom prst="rect">
            <a:avLst/>
          </a:prstGeom>
        </p:spPr>
      </p:pic>
      <p:pic>
        <p:nvPicPr>
          <p:cNvPr id="16" name="Picture 15" descr="Checker game with brown and white pawns">
            <a:extLst>
              <a:ext uri="{FF2B5EF4-FFF2-40B4-BE49-F238E27FC236}">
                <a16:creationId xmlns:a16="http://schemas.microsoft.com/office/drawing/2014/main" id="{AA2E76F6-5D12-8AC2-04A2-AB444201CD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8910" y="3336429"/>
            <a:ext cx="7983121" cy="5224112"/>
          </a:xfrm>
          <a:prstGeom prst="rect">
            <a:avLst/>
          </a:prstGeom>
        </p:spPr>
      </p:pic>
    </p:spTree>
    <p:extLst>
      <p:ext uri="{BB962C8B-B14F-4D97-AF65-F5344CB8AC3E}">
        <p14:creationId xmlns:p14="http://schemas.microsoft.com/office/powerpoint/2010/main" val="3372122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351" t="33511" r="15769" b="3270"/>
          <a:stretch>
            <a:fillRect/>
          </a:stretch>
        </p:blipFill>
        <p:spPr>
          <a:xfrm>
            <a:off x="0" y="0"/>
            <a:ext cx="18288000" cy="10287000"/>
          </a:xfrm>
          <a:prstGeom prst="rect">
            <a:avLst/>
          </a:prstGeom>
        </p:spPr>
      </p:pic>
      <p:grpSp>
        <p:nvGrpSpPr>
          <p:cNvPr id="3" name="Group 3"/>
          <p:cNvGrpSpPr/>
          <p:nvPr/>
        </p:nvGrpSpPr>
        <p:grpSpPr>
          <a:xfrm>
            <a:off x="0" y="5604022"/>
            <a:ext cx="18288000" cy="4682978"/>
            <a:chOff x="0" y="0"/>
            <a:chExt cx="24384000" cy="6243971"/>
          </a:xfrm>
        </p:grpSpPr>
        <p:pic>
          <p:nvPicPr>
            <p:cNvPr id="4" name="Picture 4"/>
            <p:cNvPicPr>
              <a:picLocks noChangeAspect="1"/>
            </p:cNvPicPr>
            <p:nvPr/>
          </p:nvPicPr>
          <p:blipFill>
            <a:blip r:embed="rId3"/>
            <a:srcRect t="43211" r="20904" b="33870"/>
            <a:stretch>
              <a:fillRect/>
            </a:stretch>
          </p:blipFill>
          <p:spPr>
            <a:xfrm>
              <a:off x="0" y="0"/>
              <a:ext cx="24384000" cy="6243971"/>
            </a:xfrm>
            <a:prstGeom prst="rect">
              <a:avLst/>
            </a:prstGeom>
          </p:spPr>
        </p:pic>
      </p:grpSp>
      <p:sp>
        <p:nvSpPr>
          <p:cNvPr id="9" name="TextBox 9"/>
          <p:cNvSpPr txBox="1"/>
          <p:nvPr/>
        </p:nvSpPr>
        <p:spPr>
          <a:xfrm>
            <a:off x="1028699" y="933450"/>
            <a:ext cx="6600846" cy="729752"/>
          </a:xfrm>
          <a:prstGeom prst="rect">
            <a:avLst/>
          </a:prstGeom>
        </p:spPr>
        <p:txBody>
          <a:bodyPr wrap="square" lIns="0" tIns="0" rIns="0" bIns="0" rtlCol="0" anchor="t">
            <a:spAutoFit/>
          </a:bodyPr>
          <a:lstStyle/>
          <a:p>
            <a:pPr>
              <a:lnSpc>
                <a:spcPts val="6019"/>
              </a:lnSpc>
            </a:pPr>
            <a:r>
              <a:rPr lang="en-US" sz="4299" dirty="0">
                <a:solidFill>
                  <a:srgbClr val="FFFFFF"/>
                </a:solidFill>
                <a:latin typeface="TT Supermolot Condensed Bold"/>
              </a:rPr>
              <a:t>Wire-Up Community Toolkit</a:t>
            </a:r>
          </a:p>
        </p:txBody>
      </p:sp>
      <p:sp>
        <p:nvSpPr>
          <p:cNvPr id="10" name="TextBox 10"/>
          <p:cNvSpPr txBox="1"/>
          <p:nvPr/>
        </p:nvSpPr>
        <p:spPr>
          <a:xfrm>
            <a:off x="1028700" y="1961215"/>
            <a:ext cx="7518534" cy="3470053"/>
          </a:xfrm>
          <a:prstGeom prst="rect">
            <a:avLst/>
          </a:prstGeom>
        </p:spPr>
        <p:txBody>
          <a:bodyPr wrap="square" lIns="0" tIns="0" rIns="0" bIns="0" rtlCol="0" anchor="t">
            <a:spAutoFit/>
          </a:bodyPr>
          <a:lstStyle/>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Add the </a:t>
            </a:r>
            <a:r>
              <a:rPr lang="en-US" sz="2813" dirty="0" err="1">
                <a:solidFill>
                  <a:srgbClr val="FFFFFF"/>
                </a:solidFill>
                <a:latin typeface="TT Supermolot Neue Condensed"/>
              </a:rPr>
              <a:t>CommunityToolkit.Mvvm</a:t>
            </a:r>
            <a:r>
              <a:rPr lang="en-US" sz="2813" dirty="0">
                <a:solidFill>
                  <a:srgbClr val="FFFFFF"/>
                </a:solidFill>
                <a:latin typeface="TT Supermolot Neue Condensed"/>
              </a:rPr>
              <a:t> v8.0 package</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Add an interface and base class for </a:t>
            </a:r>
            <a:r>
              <a:rPr lang="en-US" sz="2813" dirty="0" err="1">
                <a:solidFill>
                  <a:srgbClr val="FFFFFF"/>
                </a:solidFill>
                <a:latin typeface="TT Supermolot Neue Condensed"/>
              </a:rPr>
              <a:t>ViewModels</a:t>
            </a:r>
            <a:endParaRPr lang="en-US" sz="2813" dirty="0">
              <a:solidFill>
                <a:srgbClr val="FFFFFF"/>
              </a:solidFill>
              <a:latin typeface="TT Supermolot Neue Condensed"/>
            </a:endParaRP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Create a base class for components (and pages) that handles initialization and propagating change events to Blazor</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Change our first model to be an </a:t>
            </a:r>
            <a:r>
              <a:rPr lang="en-US" sz="2813" dirty="0" err="1">
                <a:solidFill>
                  <a:srgbClr val="FFFFFF"/>
                </a:solidFill>
                <a:latin typeface="TT Supermolot Neue Condensed"/>
              </a:rPr>
              <a:t>ObservableObject</a:t>
            </a:r>
            <a:r>
              <a:rPr lang="en-US" sz="2813" dirty="0">
                <a:solidFill>
                  <a:srgbClr val="FFFFFF"/>
                </a:solidFill>
                <a:latin typeface="TT Supermolot Neue Condensed"/>
              </a:rPr>
              <a:t> </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https://github.com/CommunityToolkit/dotnet</a:t>
            </a:r>
          </a:p>
        </p:txBody>
      </p:sp>
      <p:sp>
        <p:nvSpPr>
          <p:cNvPr id="12" name="AutoShape 12"/>
          <p:cNvSpPr/>
          <p:nvPr/>
        </p:nvSpPr>
        <p:spPr>
          <a:xfrm>
            <a:off x="-655183" y="702131"/>
            <a:ext cx="8950951" cy="0"/>
          </a:xfrm>
          <a:prstGeom prst="line">
            <a:avLst/>
          </a:prstGeom>
          <a:ln w="28575" cap="flat">
            <a:solidFill>
              <a:srgbClr val="FFFFFF"/>
            </a:solidFill>
            <a:prstDash val="solid"/>
            <a:headEnd type="none" w="sm" len="sm"/>
            <a:tailEnd type="none" w="sm" len="sm"/>
          </a:ln>
        </p:spPr>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95769" y="396200"/>
            <a:ext cx="2655293" cy="391656"/>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46128" y="1028700"/>
            <a:ext cx="3940819" cy="581271"/>
          </a:xfrm>
          <a:prstGeom prst="rect">
            <a:avLst/>
          </a:prstGeom>
        </p:spPr>
      </p:pic>
      <p:pic>
        <p:nvPicPr>
          <p:cNvPr id="15" name="Picture 14" descr="Colorful Lamps">
            <a:extLst>
              <a:ext uri="{FF2B5EF4-FFF2-40B4-BE49-F238E27FC236}">
                <a16:creationId xmlns:a16="http://schemas.microsoft.com/office/drawing/2014/main" id="{ED6260BC-5B47-05DC-65C9-D5D4B39E50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17294" y="3182425"/>
            <a:ext cx="8294054" cy="5532120"/>
          </a:xfrm>
          <a:prstGeom prst="rect">
            <a:avLst/>
          </a:prstGeom>
        </p:spPr>
      </p:pic>
    </p:spTree>
    <p:extLst>
      <p:ext uri="{BB962C8B-B14F-4D97-AF65-F5344CB8AC3E}">
        <p14:creationId xmlns:p14="http://schemas.microsoft.com/office/powerpoint/2010/main" val="3034077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351" t="33511" r="15769" b="3270"/>
          <a:stretch>
            <a:fillRect/>
          </a:stretch>
        </p:blipFill>
        <p:spPr>
          <a:xfrm>
            <a:off x="0" y="0"/>
            <a:ext cx="18288000" cy="10287000"/>
          </a:xfrm>
          <a:prstGeom prst="rect">
            <a:avLst/>
          </a:prstGeom>
        </p:spPr>
      </p:pic>
      <p:grpSp>
        <p:nvGrpSpPr>
          <p:cNvPr id="3" name="Group 3"/>
          <p:cNvGrpSpPr/>
          <p:nvPr/>
        </p:nvGrpSpPr>
        <p:grpSpPr>
          <a:xfrm>
            <a:off x="0" y="5604022"/>
            <a:ext cx="18288000" cy="4682978"/>
            <a:chOff x="0" y="0"/>
            <a:chExt cx="24384000" cy="6243971"/>
          </a:xfrm>
        </p:grpSpPr>
        <p:pic>
          <p:nvPicPr>
            <p:cNvPr id="4" name="Picture 4"/>
            <p:cNvPicPr>
              <a:picLocks noChangeAspect="1"/>
            </p:cNvPicPr>
            <p:nvPr/>
          </p:nvPicPr>
          <p:blipFill>
            <a:blip r:embed="rId4"/>
            <a:srcRect t="43211" r="20904" b="33870"/>
            <a:stretch>
              <a:fillRect/>
            </a:stretch>
          </p:blipFill>
          <p:spPr>
            <a:xfrm>
              <a:off x="0" y="0"/>
              <a:ext cx="24384000" cy="6243971"/>
            </a:xfrm>
            <a:prstGeom prst="rect">
              <a:avLst/>
            </a:prstGeom>
          </p:spPr>
        </p:pic>
      </p:grpSp>
      <p:sp>
        <p:nvSpPr>
          <p:cNvPr id="9" name="TextBox 9"/>
          <p:cNvSpPr txBox="1"/>
          <p:nvPr/>
        </p:nvSpPr>
        <p:spPr>
          <a:xfrm>
            <a:off x="1028699" y="933450"/>
            <a:ext cx="9433962" cy="729752"/>
          </a:xfrm>
          <a:prstGeom prst="rect">
            <a:avLst/>
          </a:prstGeom>
        </p:spPr>
        <p:txBody>
          <a:bodyPr wrap="square" lIns="0" tIns="0" rIns="0" bIns="0" rtlCol="0" anchor="t">
            <a:spAutoFit/>
          </a:bodyPr>
          <a:lstStyle/>
          <a:p>
            <a:pPr>
              <a:lnSpc>
                <a:spcPts val="6019"/>
              </a:lnSpc>
            </a:pPr>
            <a:r>
              <a:rPr lang="en-US" sz="4299" dirty="0">
                <a:solidFill>
                  <a:srgbClr val="FFFFFF"/>
                </a:solidFill>
                <a:latin typeface="TT Supermolot Condensed Bold"/>
              </a:rPr>
              <a:t>Component-</a:t>
            </a:r>
            <a:r>
              <a:rPr lang="en-US" sz="4299" dirty="0" err="1">
                <a:solidFill>
                  <a:srgbClr val="FFFFFF"/>
                </a:solidFill>
                <a:latin typeface="TT Supermolot Condensed Bold"/>
              </a:rPr>
              <a:t>ize</a:t>
            </a:r>
            <a:r>
              <a:rPr lang="en-US" sz="4299" dirty="0">
                <a:solidFill>
                  <a:srgbClr val="FFFFFF"/>
                </a:solidFill>
                <a:latin typeface="TT Supermolot Condensed Bold"/>
              </a:rPr>
              <a:t> Example Fetch Data page</a:t>
            </a:r>
          </a:p>
        </p:txBody>
      </p:sp>
      <p:sp>
        <p:nvSpPr>
          <p:cNvPr id="10" name="TextBox 10"/>
          <p:cNvSpPr txBox="1"/>
          <p:nvPr/>
        </p:nvSpPr>
        <p:spPr>
          <a:xfrm>
            <a:off x="1028700" y="1961215"/>
            <a:ext cx="7518534" cy="2469779"/>
          </a:xfrm>
          <a:prstGeom prst="rect">
            <a:avLst/>
          </a:prstGeom>
        </p:spPr>
        <p:txBody>
          <a:bodyPr wrap="square" lIns="0" tIns="0" rIns="0" bIns="0" rtlCol="0" anchor="t">
            <a:spAutoFit/>
          </a:bodyPr>
          <a:lstStyle/>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Add our first </a:t>
            </a:r>
            <a:r>
              <a:rPr lang="en-US" sz="2813" dirty="0" err="1">
                <a:solidFill>
                  <a:srgbClr val="FFFFFF"/>
                </a:solidFill>
                <a:latin typeface="TT Supermolot Neue Condensed"/>
              </a:rPr>
              <a:t>ViewModel</a:t>
            </a:r>
            <a:endParaRPr lang="en-US" sz="2813" dirty="0">
              <a:solidFill>
                <a:srgbClr val="FFFFFF"/>
              </a:solidFill>
              <a:latin typeface="TT Supermolot Neue Condensed"/>
            </a:endParaRP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Remove code from the View and handle in the VM</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Register our VM with dependency injection</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Write our first test</a:t>
            </a:r>
          </a:p>
          <a:p>
            <a:pPr marL="457200" indent="-457200" algn="just">
              <a:lnSpc>
                <a:spcPts val="3939"/>
              </a:lnSpc>
              <a:spcBef>
                <a:spcPct val="0"/>
              </a:spcBef>
              <a:buFont typeface="Arial" panose="020B0604020202020204" pitchFamily="34" charset="0"/>
              <a:buChar char="•"/>
            </a:pPr>
            <a:endParaRPr lang="en-US" sz="2813" dirty="0">
              <a:solidFill>
                <a:srgbClr val="FFFFFF"/>
              </a:solidFill>
              <a:latin typeface="TT Supermolot Neue Condensed"/>
            </a:endParaRPr>
          </a:p>
        </p:txBody>
      </p:sp>
      <p:sp>
        <p:nvSpPr>
          <p:cNvPr id="12" name="AutoShape 12"/>
          <p:cNvSpPr/>
          <p:nvPr/>
        </p:nvSpPr>
        <p:spPr>
          <a:xfrm>
            <a:off x="-655183" y="702131"/>
            <a:ext cx="8950951" cy="0"/>
          </a:xfrm>
          <a:prstGeom prst="line">
            <a:avLst/>
          </a:prstGeom>
          <a:ln w="28575" cap="flat">
            <a:solidFill>
              <a:srgbClr val="FFFFFF"/>
            </a:solidFill>
            <a:prstDash val="solid"/>
            <a:headEnd type="none" w="sm" len="sm"/>
            <a:tailEnd type="none" w="sm" len="sm"/>
          </a:ln>
        </p:spPr>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95769" y="396200"/>
            <a:ext cx="2655293" cy="391656"/>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646128" y="1028700"/>
            <a:ext cx="3940819" cy="581271"/>
          </a:xfrm>
          <a:prstGeom prst="rect">
            <a:avLst/>
          </a:prstGeom>
        </p:spPr>
      </p:pic>
      <p:pic>
        <p:nvPicPr>
          <p:cNvPr id="6" name="Picture 5" descr="Sound wave pattern on pixilated monitor">
            <a:extLst>
              <a:ext uri="{FF2B5EF4-FFF2-40B4-BE49-F238E27FC236}">
                <a16:creationId xmlns:a16="http://schemas.microsoft.com/office/drawing/2014/main" id="{C27FC915-DA2B-9C08-8EC1-4108BD7FAD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4000" y="3184476"/>
            <a:ext cx="8294053" cy="5528019"/>
          </a:xfrm>
          <a:prstGeom prst="rect">
            <a:avLst/>
          </a:prstGeom>
        </p:spPr>
      </p:pic>
    </p:spTree>
    <p:extLst>
      <p:ext uri="{BB962C8B-B14F-4D97-AF65-F5344CB8AC3E}">
        <p14:creationId xmlns:p14="http://schemas.microsoft.com/office/powerpoint/2010/main" val="241378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351" t="33511" r="15769" b="3270"/>
          <a:stretch>
            <a:fillRect/>
          </a:stretch>
        </p:blipFill>
        <p:spPr>
          <a:xfrm>
            <a:off x="0" y="0"/>
            <a:ext cx="18288000" cy="10287000"/>
          </a:xfrm>
          <a:prstGeom prst="rect">
            <a:avLst/>
          </a:prstGeom>
        </p:spPr>
      </p:pic>
      <p:grpSp>
        <p:nvGrpSpPr>
          <p:cNvPr id="3" name="Group 3"/>
          <p:cNvGrpSpPr/>
          <p:nvPr/>
        </p:nvGrpSpPr>
        <p:grpSpPr>
          <a:xfrm>
            <a:off x="0" y="5604022"/>
            <a:ext cx="18288000" cy="4682978"/>
            <a:chOff x="0" y="0"/>
            <a:chExt cx="24384000" cy="6243971"/>
          </a:xfrm>
        </p:grpSpPr>
        <p:pic>
          <p:nvPicPr>
            <p:cNvPr id="4" name="Picture 4"/>
            <p:cNvPicPr>
              <a:picLocks noChangeAspect="1"/>
            </p:cNvPicPr>
            <p:nvPr/>
          </p:nvPicPr>
          <p:blipFill>
            <a:blip r:embed="rId4"/>
            <a:srcRect t="43211" r="20904" b="33870"/>
            <a:stretch>
              <a:fillRect/>
            </a:stretch>
          </p:blipFill>
          <p:spPr>
            <a:xfrm>
              <a:off x="0" y="0"/>
              <a:ext cx="24384000" cy="6243971"/>
            </a:xfrm>
            <a:prstGeom prst="rect">
              <a:avLst/>
            </a:prstGeom>
          </p:spPr>
        </p:pic>
      </p:grpSp>
      <p:sp>
        <p:nvSpPr>
          <p:cNvPr id="9" name="TextBox 9"/>
          <p:cNvSpPr txBox="1"/>
          <p:nvPr/>
        </p:nvSpPr>
        <p:spPr>
          <a:xfrm>
            <a:off x="1028699" y="933450"/>
            <a:ext cx="9433962" cy="729752"/>
          </a:xfrm>
          <a:prstGeom prst="rect">
            <a:avLst/>
          </a:prstGeom>
        </p:spPr>
        <p:txBody>
          <a:bodyPr wrap="square" lIns="0" tIns="0" rIns="0" bIns="0" rtlCol="0" anchor="t">
            <a:spAutoFit/>
          </a:bodyPr>
          <a:lstStyle/>
          <a:p>
            <a:pPr>
              <a:lnSpc>
                <a:spcPts val="6019"/>
              </a:lnSpc>
            </a:pPr>
            <a:r>
              <a:rPr lang="en-US" sz="4299" dirty="0">
                <a:solidFill>
                  <a:srgbClr val="FFFFFF"/>
                </a:solidFill>
                <a:latin typeface="TT Supermolot Condensed Bold"/>
              </a:rPr>
              <a:t>Setup Messaging Between Components</a:t>
            </a:r>
          </a:p>
        </p:txBody>
      </p:sp>
      <p:sp>
        <p:nvSpPr>
          <p:cNvPr id="10" name="TextBox 10"/>
          <p:cNvSpPr txBox="1"/>
          <p:nvPr/>
        </p:nvSpPr>
        <p:spPr>
          <a:xfrm>
            <a:off x="1028700" y="1961215"/>
            <a:ext cx="7730290" cy="4970463"/>
          </a:xfrm>
          <a:prstGeom prst="rect">
            <a:avLst/>
          </a:prstGeom>
        </p:spPr>
        <p:txBody>
          <a:bodyPr wrap="square" lIns="0" tIns="0" rIns="0" bIns="0" rtlCol="0" anchor="t">
            <a:spAutoFit/>
          </a:bodyPr>
          <a:lstStyle/>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Create a new VM base that extends </a:t>
            </a:r>
            <a:r>
              <a:rPr lang="en-US" sz="2813" dirty="0" err="1">
                <a:solidFill>
                  <a:srgbClr val="FFFFFF"/>
                </a:solidFill>
                <a:latin typeface="TT Supermolot Neue Condensed"/>
              </a:rPr>
              <a:t>ObservableRecipient</a:t>
            </a:r>
            <a:r>
              <a:rPr lang="en-US" sz="2813" dirty="0">
                <a:solidFill>
                  <a:srgbClr val="FFFFFF"/>
                </a:solidFill>
                <a:latin typeface="TT Supermolot Neue Condensed"/>
              </a:rPr>
              <a:t> and registers as an </a:t>
            </a:r>
            <a:r>
              <a:rPr lang="en-US" sz="2813" dirty="0" err="1">
                <a:solidFill>
                  <a:srgbClr val="FFFFFF"/>
                </a:solidFill>
                <a:latin typeface="TT Supermolot Neue Condensed"/>
              </a:rPr>
              <a:t>IRecipient</a:t>
            </a:r>
            <a:r>
              <a:rPr lang="en-US" sz="2813" dirty="0">
                <a:solidFill>
                  <a:srgbClr val="FFFFFF"/>
                </a:solidFill>
                <a:latin typeface="TT Supermolot Neue Condensed"/>
              </a:rPr>
              <a:t>&lt;T&gt;</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Remember to set </a:t>
            </a:r>
            <a:r>
              <a:rPr lang="en-US" sz="2813" dirty="0" err="1">
                <a:solidFill>
                  <a:srgbClr val="FFFFFF"/>
                </a:solidFill>
                <a:latin typeface="TT Supermolot Neue Condensed"/>
              </a:rPr>
              <a:t>IsActive</a:t>
            </a:r>
            <a:r>
              <a:rPr lang="en-US" sz="2813" dirty="0">
                <a:solidFill>
                  <a:srgbClr val="FFFFFF"/>
                </a:solidFill>
                <a:latin typeface="TT Supermolot Neue Condensed"/>
              </a:rPr>
              <a:t> when loaded to receive messages</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Create some message objects</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Implement the Receive handlers to do work and update observable properties</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Make some simple Views to bind to the </a:t>
            </a:r>
            <a:r>
              <a:rPr lang="en-US" sz="2813" dirty="0" err="1">
                <a:solidFill>
                  <a:srgbClr val="FFFFFF"/>
                </a:solidFill>
                <a:latin typeface="TT Supermolot Neue Condensed"/>
              </a:rPr>
              <a:t>viewmodels</a:t>
            </a:r>
            <a:endParaRPr lang="en-US" sz="2813" dirty="0">
              <a:solidFill>
                <a:srgbClr val="FFFFFF"/>
              </a:solidFill>
              <a:latin typeface="TT Supermolot Neue Condensed"/>
            </a:endParaRP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MOAR TESTS!</a:t>
            </a:r>
          </a:p>
          <a:p>
            <a:pPr marL="457200" indent="-457200" algn="just">
              <a:lnSpc>
                <a:spcPts val="3939"/>
              </a:lnSpc>
              <a:spcBef>
                <a:spcPct val="0"/>
              </a:spcBef>
              <a:buFont typeface="Arial" panose="020B0604020202020204" pitchFamily="34" charset="0"/>
              <a:buChar char="•"/>
            </a:pPr>
            <a:endParaRPr lang="en-US" sz="2813" dirty="0">
              <a:solidFill>
                <a:srgbClr val="FFFFFF"/>
              </a:solidFill>
              <a:latin typeface="TT Supermolot Neue Condensed"/>
            </a:endParaRPr>
          </a:p>
        </p:txBody>
      </p:sp>
      <p:sp>
        <p:nvSpPr>
          <p:cNvPr id="12" name="AutoShape 12"/>
          <p:cNvSpPr/>
          <p:nvPr/>
        </p:nvSpPr>
        <p:spPr>
          <a:xfrm>
            <a:off x="-655183" y="702131"/>
            <a:ext cx="8950951" cy="0"/>
          </a:xfrm>
          <a:prstGeom prst="line">
            <a:avLst/>
          </a:prstGeom>
          <a:ln w="28575" cap="flat">
            <a:solidFill>
              <a:srgbClr val="FFFFFF"/>
            </a:solidFill>
            <a:prstDash val="solid"/>
            <a:headEnd type="none" w="sm" len="sm"/>
            <a:tailEnd type="none" w="sm" len="sm"/>
          </a:ln>
        </p:spPr>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95769" y="396200"/>
            <a:ext cx="2655293" cy="391656"/>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646128" y="1028700"/>
            <a:ext cx="3940819" cy="581271"/>
          </a:xfrm>
          <a:prstGeom prst="rect">
            <a:avLst/>
          </a:prstGeom>
        </p:spPr>
      </p:pic>
      <p:pic>
        <p:nvPicPr>
          <p:cNvPr id="7" name="Picture 6" descr="Vintage journal covered with envelopes">
            <a:extLst>
              <a:ext uri="{FF2B5EF4-FFF2-40B4-BE49-F238E27FC236}">
                <a16:creationId xmlns:a16="http://schemas.microsoft.com/office/drawing/2014/main" id="{A058C098-C8CC-EF83-6F3C-A0B356D450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2417" y="3207402"/>
            <a:ext cx="8056883" cy="6285615"/>
          </a:xfrm>
          <a:prstGeom prst="rect">
            <a:avLst/>
          </a:prstGeom>
        </p:spPr>
      </p:pic>
    </p:spTree>
    <p:extLst>
      <p:ext uri="{BB962C8B-B14F-4D97-AF65-F5344CB8AC3E}">
        <p14:creationId xmlns:p14="http://schemas.microsoft.com/office/powerpoint/2010/main" val="1554158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9351" t="33511" r="15769" b="3270"/>
          <a:stretch>
            <a:fillRect/>
          </a:stretch>
        </p:blipFill>
        <p:spPr>
          <a:xfrm>
            <a:off x="0" y="0"/>
            <a:ext cx="18288000" cy="10287000"/>
          </a:xfrm>
          <a:prstGeom prst="rect">
            <a:avLst/>
          </a:prstGeom>
        </p:spPr>
      </p:pic>
      <p:grpSp>
        <p:nvGrpSpPr>
          <p:cNvPr id="3" name="Group 3"/>
          <p:cNvGrpSpPr/>
          <p:nvPr/>
        </p:nvGrpSpPr>
        <p:grpSpPr>
          <a:xfrm>
            <a:off x="0" y="5604022"/>
            <a:ext cx="18288000" cy="4682978"/>
            <a:chOff x="0" y="0"/>
            <a:chExt cx="24384000" cy="6243971"/>
          </a:xfrm>
        </p:grpSpPr>
        <p:pic>
          <p:nvPicPr>
            <p:cNvPr id="4" name="Picture 4"/>
            <p:cNvPicPr>
              <a:picLocks noChangeAspect="1"/>
            </p:cNvPicPr>
            <p:nvPr/>
          </p:nvPicPr>
          <p:blipFill>
            <a:blip r:embed="rId4"/>
            <a:srcRect t="43211" r="20904" b="33870"/>
            <a:stretch>
              <a:fillRect/>
            </a:stretch>
          </p:blipFill>
          <p:spPr>
            <a:xfrm>
              <a:off x="0" y="0"/>
              <a:ext cx="24384000" cy="6243971"/>
            </a:xfrm>
            <a:prstGeom prst="rect">
              <a:avLst/>
            </a:prstGeom>
          </p:spPr>
        </p:pic>
      </p:grpSp>
      <p:sp>
        <p:nvSpPr>
          <p:cNvPr id="9" name="TextBox 9"/>
          <p:cNvSpPr txBox="1"/>
          <p:nvPr/>
        </p:nvSpPr>
        <p:spPr>
          <a:xfrm>
            <a:off x="1028699" y="933450"/>
            <a:ext cx="9433962" cy="729752"/>
          </a:xfrm>
          <a:prstGeom prst="rect">
            <a:avLst/>
          </a:prstGeom>
        </p:spPr>
        <p:txBody>
          <a:bodyPr wrap="square" lIns="0" tIns="0" rIns="0" bIns="0" rtlCol="0" anchor="t">
            <a:spAutoFit/>
          </a:bodyPr>
          <a:lstStyle/>
          <a:p>
            <a:pPr>
              <a:lnSpc>
                <a:spcPts val="6019"/>
              </a:lnSpc>
            </a:pPr>
            <a:r>
              <a:rPr lang="en-US" sz="4299" dirty="0">
                <a:solidFill>
                  <a:srgbClr val="FFFFFF"/>
                </a:solidFill>
                <a:latin typeface="TT Supermolot Condensed Bold"/>
              </a:rPr>
              <a:t>Form Validation</a:t>
            </a:r>
          </a:p>
        </p:txBody>
      </p:sp>
      <p:sp>
        <p:nvSpPr>
          <p:cNvPr id="10" name="TextBox 10"/>
          <p:cNvSpPr txBox="1"/>
          <p:nvPr/>
        </p:nvSpPr>
        <p:spPr>
          <a:xfrm>
            <a:off x="1028700" y="1961215"/>
            <a:ext cx="7730290" cy="2469779"/>
          </a:xfrm>
          <a:prstGeom prst="rect">
            <a:avLst/>
          </a:prstGeom>
        </p:spPr>
        <p:txBody>
          <a:bodyPr wrap="square" lIns="0" tIns="0" rIns="0" bIns="0" rtlCol="0" anchor="t">
            <a:spAutoFit/>
          </a:bodyPr>
          <a:lstStyle/>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Create our own </a:t>
            </a:r>
            <a:r>
              <a:rPr lang="en-US" sz="2813" dirty="0" err="1">
                <a:solidFill>
                  <a:srgbClr val="FFFFFF"/>
                </a:solidFill>
                <a:latin typeface="TT Supermolot Neue Condensed"/>
              </a:rPr>
              <a:t>ValidationSummary</a:t>
            </a:r>
            <a:r>
              <a:rPr lang="en-US" sz="2813" dirty="0">
                <a:solidFill>
                  <a:srgbClr val="FFFFFF"/>
                </a:solidFill>
                <a:latin typeface="TT Supermolot Neue Condensed"/>
              </a:rPr>
              <a:t> that is aware of </a:t>
            </a:r>
            <a:r>
              <a:rPr lang="en-US" sz="2813" dirty="0" err="1">
                <a:solidFill>
                  <a:srgbClr val="FFFFFF"/>
                </a:solidFill>
                <a:latin typeface="TT Supermolot Neue Condensed"/>
              </a:rPr>
              <a:t>ObservableValidator</a:t>
            </a:r>
            <a:r>
              <a:rPr lang="en-US" sz="2813" dirty="0">
                <a:solidFill>
                  <a:srgbClr val="FFFFFF"/>
                </a:solidFill>
                <a:latin typeface="TT Supermolot Neue Condensed"/>
              </a:rPr>
              <a:t> </a:t>
            </a:r>
            <a:r>
              <a:rPr lang="en-US" sz="2813" dirty="0" err="1">
                <a:solidFill>
                  <a:srgbClr val="FFFFFF"/>
                </a:solidFill>
                <a:latin typeface="TT Supermolot Neue Condensed"/>
              </a:rPr>
              <a:t>HasErrors</a:t>
            </a:r>
            <a:r>
              <a:rPr lang="en-US" sz="2813" dirty="0">
                <a:solidFill>
                  <a:srgbClr val="FFFFFF"/>
                </a:solidFill>
                <a:latin typeface="TT Supermolot Neue Condensed"/>
              </a:rPr>
              <a:t> and </a:t>
            </a:r>
            <a:r>
              <a:rPr lang="en-US" sz="2813" dirty="0" err="1">
                <a:solidFill>
                  <a:srgbClr val="FFFFFF"/>
                </a:solidFill>
                <a:latin typeface="TT Supermolot Neue Condensed"/>
              </a:rPr>
              <a:t>GetErrors</a:t>
            </a:r>
            <a:endParaRPr lang="en-US" sz="2813" dirty="0">
              <a:solidFill>
                <a:srgbClr val="FFFFFF"/>
              </a:solidFill>
              <a:latin typeface="TT Supermolot Neue Condensed"/>
            </a:endParaRP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Add a model we want to validate</a:t>
            </a:r>
          </a:p>
          <a:p>
            <a:pPr marL="457200" indent="-457200" algn="just">
              <a:lnSpc>
                <a:spcPts val="3939"/>
              </a:lnSpc>
              <a:spcBef>
                <a:spcPct val="0"/>
              </a:spcBef>
              <a:buFont typeface="Arial" panose="020B0604020202020204" pitchFamily="34" charset="0"/>
              <a:buChar char="•"/>
            </a:pPr>
            <a:r>
              <a:rPr lang="en-US" sz="2813" dirty="0">
                <a:solidFill>
                  <a:srgbClr val="FFFFFF"/>
                </a:solidFill>
                <a:latin typeface="TT Supermolot Neue Condensed"/>
              </a:rPr>
              <a:t>Add a regular VM that has an observable model that is </a:t>
            </a:r>
            <a:r>
              <a:rPr lang="en-US" sz="2813" dirty="0" err="1">
                <a:solidFill>
                  <a:srgbClr val="FFFFFF"/>
                </a:solidFill>
                <a:latin typeface="TT Supermolot Neue Condensed"/>
              </a:rPr>
              <a:t>validatable</a:t>
            </a:r>
            <a:endParaRPr lang="en-US" sz="2813" dirty="0">
              <a:solidFill>
                <a:srgbClr val="FFFFFF"/>
              </a:solidFill>
              <a:latin typeface="TT Supermolot Neue Condensed"/>
            </a:endParaRPr>
          </a:p>
        </p:txBody>
      </p:sp>
      <p:sp>
        <p:nvSpPr>
          <p:cNvPr id="12" name="AutoShape 12"/>
          <p:cNvSpPr/>
          <p:nvPr/>
        </p:nvSpPr>
        <p:spPr>
          <a:xfrm>
            <a:off x="-655183" y="702131"/>
            <a:ext cx="8950951" cy="0"/>
          </a:xfrm>
          <a:prstGeom prst="line">
            <a:avLst/>
          </a:prstGeom>
          <a:ln w="28575" cap="flat">
            <a:solidFill>
              <a:srgbClr val="FFFFFF"/>
            </a:solidFill>
            <a:prstDash val="solid"/>
            <a:headEnd type="none" w="sm" len="sm"/>
            <a:tailEnd type="none" w="sm" len="sm"/>
          </a:ln>
        </p:spPr>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95769" y="396200"/>
            <a:ext cx="2655293" cy="391656"/>
          </a:xfrm>
          <a:prstGeom prst="rect">
            <a:avLst/>
          </a:prstGeom>
        </p:spPr>
      </p:pic>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646128" y="1028700"/>
            <a:ext cx="3940819" cy="581271"/>
          </a:xfrm>
          <a:prstGeom prst="rect">
            <a:avLst/>
          </a:prstGeom>
        </p:spPr>
      </p:pic>
      <p:pic>
        <p:nvPicPr>
          <p:cNvPr id="6" name="Picture 5" descr="Red dot with arrows pointing to it">
            <a:extLst>
              <a:ext uri="{FF2B5EF4-FFF2-40B4-BE49-F238E27FC236}">
                <a16:creationId xmlns:a16="http://schemas.microsoft.com/office/drawing/2014/main" id="{45C1488C-0637-91CF-E924-92F9347BEA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2417" y="3405131"/>
            <a:ext cx="8263811" cy="5507862"/>
          </a:xfrm>
          <a:prstGeom prst="rect">
            <a:avLst/>
          </a:prstGeom>
        </p:spPr>
      </p:pic>
    </p:spTree>
    <p:extLst>
      <p:ext uri="{BB962C8B-B14F-4D97-AF65-F5344CB8AC3E}">
        <p14:creationId xmlns:p14="http://schemas.microsoft.com/office/powerpoint/2010/main" val="1398558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F8046E-EAD0-6A36-42DF-FC2CC1A1D0FC}"/>
              </a:ext>
            </a:extLst>
          </p:cNvPr>
          <p:cNvSpPr/>
          <p:nvPr/>
        </p:nvSpPr>
        <p:spPr>
          <a:xfrm>
            <a:off x="0" y="0"/>
            <a:ext cx="18288000" cy="103372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4575847" y="3936468"/>
            <a:ext cx="9136306" cy="2175939"/>
          </a:xfrm>
          <a:prstGeom prst="rect">
            <a:avLst/>
          </a:prstGeom>
        </p:spPr>
        <p:txBody>
          <a:bodyPr lIns="0" tIns="0" rIns="0" bIns="0" rtlCol="0" anchor="t">
            <a:spAutoFit/>
          </a:bodyPr>
          <a:lstStyle/>
          <a:p>
            <a:pPr algn="ctr">
              <a:lnSpc>
                <a:spcPts val="17814"/>
              </a:lnSpc>
            </a:pPr>
            <a:r>
              <a:rPr lang="en-US" sz="12724">
                <a:solidFill>
                  <a:srgbClr val="000000"/>
                </a:solidFill>
                <a:latin typeface="TT Supermolot Condensed Bold"/>
              </a:rPr>
              <a:t>THANK YOU</a:t>
            </a:r>
          </a:p>
        </p:txBody>
      </p:sp>
      <p:sp>
        <p:nvSpPr>
          <p:cNvPr id="3" name="TextBox 3"/>
          <p:cNvSpPr txBox="1"/>
          <p:nvPr/>
        </p:nvSpPr>
        <p:spPr>
          <a:xfrm>
            <a:off x="6180829" y="6386826"/>
            <a:ext cx="5926342" cy="630584"/>
          </a:xfrm>
          <a:prstGeom prst="rect">
            <a:avLst/>
          </a:prstGeom>
        </p:spPr>
        <p:txBody>
          <a:bodyPr lIns="0" tIns="0" rIns="0" bIns="0" rtlCol="0" anchor="t">
            <a:spAutoFit/>
          </a:bodyPr>
          <a:lstStyle/>
          <a:p>
            <a:pPr algn="ctr">
              <a:lnSpc>
                <a:spcPts val="5143"/>
              </a:lnSpc>
            </a:pPr>
            <a:r>
              <a:rPr lang="en-US" sz="3673" spc="172">
                <a:solidFill>
                  <a:srgbClr val="1E1C27"/>
                </a:solidFill>
                <a:latin typeface="TT Supermolot Neue Condensed"/>
              </a:rPr>
              <a:t>www.intellitect.com</a:t>
            </a:r>
          </a:p>
        </p:txBody>
      </p:sp>
      <p:grpSp>
        <p:nvGrpSpPr>
          <p:cNvPr id="4" name="Group 4"/>
          <p:cNvGrpSpPr/>
          <p:nvPr/>
        </p:nvGrpSpPr>
        <p:grpSpPr>
          <a:xfrm>
            <a:off x="7417845" y="-4162498"/>
            <a:ext cx="14277615" cy="5645236"/>
            <a:chOff x="0" y="0"/>
            <a:chExt cx="2055688" cy="812800"/>
          </a:xfrm>
        </p:grpSpPr>
        <p:sp>
          <p:nvSpPr>
            <p:cNvPr id="5" name="Freeform 5"/>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1F70B9"/>
            </a:solidFill>
          </p:spPr>
        </p:sp>
        <p:sp>
          <p:nvSpPr>
            <p:cNvPr id="6" name="TextBox 6"/>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3914122" y="-3124273"/>
            <a:ext cx="7361313" cy="5645236"/>
            <a:chOff x="0" y="0"/>
            <a:chExt cx="1059880" cy="812800"/>
          </a:xfrm>
        </p:grpSpPr>
        <p:sp>
          <p:nvSpPr>
            <p:cNvPr id="8" name="Freeform 8"/>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1F70B9">
                <a:alpha val="72941"/>
              </a:srgbClr>
            </a:solidFill>
          </p:spPr>
        </p:sp>
        <p:sp>
          <p:nvSpPr>
            <p:cNvPr id="9" name="TextBox 9"/>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012627" y="7112660"/>
            <a:ext cx="7361313" cy="5645236"/>
            <a:chOff x="0" y="0"/>
            <a:chExt cx="1059880" cy="812800"/>
          </a:xfrm>
        </p:grpSpPr>
        <p:sp>
          <p:nvSpPr>
            <p:cNvPr id="11" name="Freeform 11"/>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1F70B9">
                <a:alpha val="72941"/>
              </a:srgbClr>
            </a:solidFill>
          </p:spPr>
        </p:sp>
        <p:sp>
          <p:nvSpPr>
            <p:cNvPr id="12" name="TextBox 12"/>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3413570" y="8319951"/>
            <a:ext cx="14277615" cy="5645236"/>
            <a:chOff x="0" y="0"/>
            <a:chExt cx="2055688" cy="812800"/>
          </a:xfrm>
        </p:grpSpPr>
        <p:sp>
          <p:nvSpPr>
            <p:cNvPr id="14" name="Freeform 14"/>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1F70B9"/>
            </a:solidFill>
          </p:spPr>
        </p:sp>
        <p:sp>
          <p:nvSpPr>
            <p:cNvPr id="15" name="TextBox 15"/>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591545" y="8410656"/>
            <a:ext cx="5692067" cy="5645236"/>
            <a:chOff x="0" y="0"/>
            <a:chExt cx="819543" cy="812800"/>
          </a:xfrm>
        </p:grpSpPr>
        <p:sp>
          <p:nvSpPr>
            <p:cNvPr id="17" name="Freeform 17"/>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1F70B9"/>
            </a:solidFill>
          </p:spPr>
        </p:sp>
        <p:sp>
          <p:nvSpPr>
            <p:cNvPr id="18" name="TextBox 18"/>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29115" y="-2182813"/>
            <a:ext cx="7937421" cy="5417290"/>
          </a:xfrm>
          <a:prstGeom prst="rect">
            <a:avLst/>
          </a:prstGeom>
        </p:spPr>
      </p:pic>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3712153" y="6567511"/>
            <a:ext cx="8972694" cy="6123863"/>
          </a:xfrm>
          <a:prstGeom prst="rect">
            <a:avLst/>
          </a:prstGeom>
        </p:spPr>
      </p:pic>
      <p:pic>
        <p:nvPicPr>
          <p:cNvPr id="21" name="Picture 21"/>
          <p:cNvPicPr>
            <a:picLocks noChangeAspect="1"/>
          </p:cNvPicPr>
          <p:nvPr/>
        </p:nvPicPr>
        <p:blipFill>
          <a:blip r:embed="rId4"/>
          <a:srcRect/>
          <a:stretch>
            <a:fillRect/>
          </a:stretch>
        </p:blipFill>
        <p:spPr>
          <a:xfrm>
            <a:off x="7507988" y="3484493"/>
            <a:ext cx="3272024" cy="690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121" t="11337" b="25444"/>
          <a:stretch>
            <a:fillRect/>
          </a:stretch>
        </p:blipFill>
        <p:spPr>
          <a:xfrm>
            <a:off x="0" y="0"/>
            <a:ext cx="18288000" cy="10287000"/>
          </a:xfrm>
          <a:prstGeom prst="rect">
            <a:avLst/>
          </a:prstGeom>
        </p:spPr>
      </p:pic>
      <p:sp>
        <p:nvSpPr>
          <p:cNvPr id="3" name="AutoShape 3"/>
          <p:cNvSpPr/>
          <p:nvPr/>
        </p:nvSpPr>
        <p:spPr>
          <a:xfrm>
            <a:off x="6591374" y="9463408"/>
            <a:ext cx="4306471" cy="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8562809" y="0"/>
            <a:ext cx="9725191" cy="10287000"/>
            <a:chOff x="0" y="0"/>
            <a:chExt cx="12966922" cy="13716000"/>
          </a:xfrm>
        </p:grpSpPr>
        <p:pic>
          <p:nvPicPr>
            <p:cNvPr id="5" name="Picture 5"/>
            <p:cNvPicPr>
              <a:picLocks noChangeAspect="1"/>
            </p:cNvPicPr>
            <p:nvPr/>
          </p:nvPicPr>
          <p:blipFill>
            <a:blip r:embed="rId3"/>
            <a:srcRect t="10333" b="10333"/>
            <a:stretch>
              <a:fillRect/>
            </a:stretch>
          </p:blipFill>
          <p:spPr>
            <a:xfrm>
              <a:off x="0" y="0"/>
              <a:ext cx="12966922" cy="13716000"/>
            </a:xfrm>
            <a:prstGeom prst="rect">
              <a:avLst/>
            </a:prstGeom>
          </p:spPr>
        </p:pic>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4942" y="4799276"/>
            <a:ext cx="374557" cy="51373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6582096"/>
            <a:ext cx="567042" cy="43610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98166" y="7394708"/>
            <a:ext cx="470921" cy="549179"/>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51688" y="5665614"/>
            <a:ext cx="563876" cy="563876"/>
          </a:xfrm>
          <a:prstGeom prst="rect">
            <a:avLst/>
          </a:prstGeom>
        </p:spPr>
      </p:pic>
      <p:sp>
        <p:nvSpPr>
          <p:cNvPr id="10" name="TextBox 10"/>
          <p:cNvSpPr txBox="1"/>
          <p:nvPr/>
        </p:nvSpPr>
        <p:spPr>
          <a:xfrm>
            <a:off x="1028700" y="933450"/>
            <a:ext cx="438307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Contact Us</a:t>
            </a:r>
          </a:p>
        </p:txBody>
      </p:sp>
      <p:sp>
        <p:nvSpPr>
          <p:cNvPr id="11" name="TextBox 11"/>
          <p:cNvSpPr txBox="1"/>
          <p:nvPr/>
        </p:nvSpPr>
        <p:spPr>
          <a:xfrm>
            <a:off x="1028700" y="1948246"/>
            <a:ext cx="6323534" cy="1990106"/>
          </a:xfrm>
          <a:prstGeom prst="rect">
            <a:avLst/>
          </a:prstGeom>
        </p:spPr>
        <p:txBody>
          <a:bodyPr lIns="0" tIns="0" rIns="0" bIns="0" rtlCol="0" anchor="t">
            <a:spAutoFit/>
          </a:bodyPr>
          <a:lstStyle/>
          <a:p>
            <a:pPr>
              <a:lnSpc>
                <a:spcPts val="3184"/>
              </a:lnSpc>
              <a:spcBef>
                <a:spcPct val="0"/>
              </a:spcBef>
            </a:pPr>
            <a:r>
              <a:rPr lang="en-US" sz="2274">
                <a:solidFill>
                  <a:srgbClr val="FFFFFF"/>
                </a:solidFill>
                <a:latin typeface="TT Supermolot Neue Condensed"/>
              </a:rPr>
              <a:t>Looking for a custom software solution but not sure where to start? Have a specific project in mind and need help from a tech consultant? Contact us and let our team use their years of expertise to design the perfect solution for your business.</a:t>
            </a:r>
          </a:p>
        </p:txBody>
      </p:sp>
      <p:sp>
        <p:nvSpPr>
          <p:cNvPr id="12" name="TextBox 12"/>
          <p:cNvSpPr txBox="1"/>
          <p:nvPr/>
        </p:nvSpPr>
        <p:spPr>
          <a:xfrm>
            <a:off x="1816143" y="4723076"/>
            <a:ext cx="3286371" cy="589646"/>
          </a:xfrm>
          <a:prstGeom prst="rect">
            <a:avLst/>
          </a:prstGeom>
        </p:spPr>
        <p:txBody>
          <a:bodyPr lIns="0" tIns="0" rIns="0" bIns="0" rtlCol="0" anchor="t">
            <a:spAutoFit/>
          </a:bodyPr>
          <a:lstStyle/>
          <a:p>
            <a:pPr>
              <a:lnSpc>
                <a:spcPts val="4774"/>
              </a:lnSpc>
              <a:spcBef>
                <a:spcPct val="0"/>
              </a:spcBef>
            </a:pPr>
            <a:r>
              <a:rPr lang="en-US" sz="3410">
                <a:solidFill>
                  <a:srgbClr val="FFFFFF"/>
                </a:solidFill>
                <a:latin typeface="TT Supermolot Neue Condensed"/>
              </a:rPr>
              <a:t>(509) 315-3400</a:t>
            </a:r>
          </a:p>
        </p:txBody>
      </p:sp>
      <p:sp>
        <p:nvSpPr>
          <p:cNvPr id="13" name="TextBox 13"/>
          <p:cNvSpPr txBox="1"/>
          <p:nvPr/>
        </p:nvSpPr>
        <p:spPr>
          <a:xfrm>
            <a:off x="1816143" y="5615660"/>
            <a:ext cx="4867806" cy="589646"/>
          </a:xfrm>
          <a:prstGeom prst="rect">
            <a:avLst/>
          </a:prstGeom>
        </p:spPr>
        <p:txBody>
          <a:bodyPr lIns="0" tIns="0" rIns="0" bIns="0" rtlCol="0" anchor="t">
            <a:spAutoFit/>
          </a:bodyPr>
          <a:lstStyle/>
          <a:p>
            <a:pPr>
              <a:lnSpc>
                <a:spcPts val="4774"/>
              </a:lnSpc>
              <a:spcBef>
                <a:spcPct val="0"/>
              </a:spcBef>
            </a:pPr>
            <a:r>
              <a:rPr lang="en-US" sz="3410">
                <a:solidFill>
                  <a:srgbClr val="FFFFFF"/>
                </a:solidFill>
                <a:latin typeface="TT Supermolot Neue Condensed"/>
              </a:rPr>
              <a:t>www.intellitect.com</a:t>
            </a:r>
          </a:p>
        </p:txBody>
      </p:sp>
      <p:sp>
        <p:nvSpPr>
          <p:cNvPr id="14" name="TextBox 14"/>
          <p:cNvSpPr txBox="1"/>
          <p:nvPr/>
        </p:nvSpPr>
        <p:spPr>
          <a:xfrm>
            <a:off x="1816143" y="6467084"/>
            <a:ext cx="4867806" cy="589646"/>
          </a:xfrm>
          <a:prstGeom prst="rect">
            <a:avLst/>
          </a:prstGeom>
        </p:spPr>
        <p:txBody>
          <a:bodyPr lIns="0" tIns="0" rIns="0" bIns="0" rtlCol="0" anchor="t">
            <a:spAutoFit/>
          </a:bodyPr>
          <a:lstStyle/>
          <a:p>
            <a:pPr>
              <a:lnSpc>
                <a:spcPts val="4774"/>
              </a:lnSpc>
              <a:spcBef>
                <a:spcPct val="0"/>
              </a:spcBef>
            </a:pPr>
            <a:r>
              <a:rPr lang="en-US" sz="3410">
                <a:solidFill>
                  <a:srgbClr val="FFFFFF"/>
                </a:solidFill>
                <a:latin typeface="TT Supermolot Neue Condensed"/>
              </a:rPr>
              <a:t>info@intellitect.com</a:t>
            </a:r>
          </a:p>
        </p:txBody>
      </p:sp>
      <p:sp>
        <p:nvSpPr>
          <p:cNvPr id="15" name="TextBox 15"/>
          <p:cNvSpPr txBox="1"/>
          <p:nvPr/>
        </p:nvSpPr>
        <p:spPr>
          <a:xfrm>
            <a:off x="1816143" y="7336231"/>
            <a:ext cx="6057044" cy="589646"/>
          </a:xfrm>
          <a:prstGeom prst="rect">
            <a:avLst/>
          </a:prstGeom>
        </p:spPr>
        <p:txBody>
          <a:bodyPr lIns="0" tIns="0" rIns="0" bIns="0" rtlCol="0" anchor="t">
            <a:spAutoFit/>
          </a:bodyPr>
          <a:lstStyle/>
          <a:p>
            <a:pPr>
              <a:lnSpc>
                <a:spcPts val="4774"/>
              </a:lnSpc>
              <a:spcBef>
                <a:spcPct val="0"/>
              </a:spcBef>
            </a:pPr>
            <a:r>
              <a:rPr lang="en-US" sz="3410">
                <a:solidFill>
                  <a:srgbClr val="FFFFFF"/>
                </a:solidFill>
                <a:latin typeface="TT Supermolot Neue Condensed"/>
              </a:rPr>
              <a:t>1720 W 4th Ave Unit B, Spokane, WA</a:t>
            </a:r>
          </a:p>
        </p:txBody>
      </p:sp>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964656" y="9417520"/>
            <a:ext cx="2655293" cy="391656"/>
          </a:xfrm>
          <a:prstGeom prst="rect">
            <a:avLst/>
          </a:prstGeom>
        </p:spPr>
      </p:pic>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307964" y="832872"/>
            <a:ext cx="2655293" cy="391656"/>
          </a:xfrm>
          <a:prstGeom prst="rect">
            <a:avLst/>
          </a:prstGeom>
        </p:spPr>
      </p:pic>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eview xmlns="48279499-6ac3-4b86-a6de-385ffea383b4">
      <Url xsi:nil="true"/>
      <Description xsi:nil="true"/>
    </Preview>
    <TaxCatchAll xmlns="8e6804f6-4961-47d4-99bf-3885ca3dfb67" xsi:nil="true"/>
    <_Flow_SignoffStatus xmlns="48279499-6ac3-4b86-a6de-385ffea383b4" xsi:nil="true"/>
    <lcf76f155ced4ddcb4097134ff3c332f xmlns="48279499-6ac3-4b86-a6de-385ffea383b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425BD3ACBFA9A4E99D4D98B59CCA792" ma:contentTypeVersion="19" ma:contentTypeDescription="Create a new document." ma:contentTypeScope="" ma:versionID="79d71059c337bef5082ec22f911bd946">
  <xsd:schema xmlns:xsd="http://www.w3.org/2001/XMLSchema" xmlns:xs="http://www.w3.org/2001/XMLSchema" xmlns:p="http://schemas.microsoft.com/office/2006/metadata/properties" xmlns:ns2="48279499-6ac3-4b86-a6de-385ffea383b4" xmlns:ns3="8e6804f6-4961-47d4-99bf-3885ca3dfb67" targetNamespace="http://schemas.microsoft.com/office/2006/metadata/properties" ma:root="true" ma:fieldsID="60f0d50b780d32ed95cb3368c44ccc15" ns2:_="" ns3:_="">
    <xsd:import namespace="48279499-6ac3-4b86-a6de-385ffea383b4"/>
    <xsd:import namespace="8e6804f6-4961-47d4-99bf-3885ca3dfb67"/>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element ref="ns2:Preview" minOccurs="0"/>
                <xsd:element ref="ns2:MediaLengthInSeconds" minOccurs="0"/>
                <xsd:element ref="ns2:lcf76f155ced4ddcb4097134ff3c332f" minOccurs="0"/>
                <xsd:element ref="ns3:TaxCatchAll" minOccurs="0"/>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79499-6ac3-4b86-a6de-385ffea38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Preview" ma:index="19"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c7e6ba4-68bc-4657-8779-b29b81d44e1d" ma:termSetId="09814cd3-568e-fe90-9814-8d621ff8fb84" ma:anchorId="fba54fb3-c3e1-fe81-a776-ca4b69148c4d" ma:open="true" ma:isKeyword="false">
      <xsd:complexType>
        <xsd:sequence>
          <xsd:element ref="pc:Terms" minOccurs="0" maxOccurs="1"/>
        </xsd:sequence>
      </xsd:complexType>
    </xsd:element>
    <xsd:element name="_Flow_SignoffStatus" ma:index="24" nillable="true" ma:displayName="Sign-off status" ma:internalName="Sign_x002d_off_x0020_status">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6804f6-4961-47d4-99bf-3885ca3dfb6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8e82f4b-0507-4cc1-8561-c4bb7891d02a}" ma:internalName="TaxCatchAll" ma:showField="CatchAllData" ma:web="8e6804f6-4961-47d4-99bf-3885ca3dfb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C2C1A6-6614-484B-B16B-AB339EB4FECD}">
  <ds:schemaRefs>
    <ds:schemaRef ds:uri="48279499-6ac3-4b86-a6de-385ffea383b4"/>
    <ds:schemaRef ds:uri="8e6804f6-4961-47d4-99bf-3885ca3dfb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7BCC94E-209A-4CC4-8D66-254F7915F7BB}">
  <ds:schemaRefs>
    <ds:schemaRef ds:uri="http://schemas.microsoft.com/sharepoint/v3/contenttype/forms"/>
  </ds:schemaRefs>
</ds:datastoreItem>
</file>

<file path=customXml/itemProps3.xml><?xml version="1.0" encoding="utf-8"?>
<ds:datastoreItem xmlns:ds="http://schemas.openxmlformats.org/officeDocument/2006/customXml" ds:itemID="{9C5C67C3-7451-4F36-94BC-B5373BF2F371}">
  <ds:schemaRefs>
    <ds:schemaRef ds:uri="48279499-6ac3-4b86-a6de-385ffea383b4"/>
    <ds:schemaRef ds:uri="8e6804f6-4961-47d4-99bf-3885ca3dfb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292</TotalTime>
  <Words>578</Words>
  <Application>Microsoft Office PowerPoint</Application>
  <PresentationFormat>Custom</PresentationFormat>
  <Paragraphs>59</Paragraphs>
  <Slides>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Neue Plak</vt:lpstr>
      <vt:lpstr>Arial</vt:lpstr>
      <vt:lpstr>Calibri</vt:lpstr>
      <vt:lpstr>TT Supermolot Condensed Bold</vt:lpstr>
      <vt:lpstr>TT Supermolot Neue Condensed</vt:lpstr>
      <vt:lpstr>Calibri Light</vt:lpstr>
      <vt:lpstr>TT Supermolot Neue Condensed Bold</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Blazor with MVVM Toolkit</dc:title>
  <dc:creator>Kelly Adams</dc:creator>
  <cp:lastModifiedBy>Kelly Adams</cp:lastModifiedBy>
  <cp:revision>4</cp:revision>
  <dcterms:created xsi:type="dcterms:W3CDTF">2006-08-16T00:00:00Z</dcterms:created>
  <dcterms:modified xsi:type="dcterms:W3CDTF">2023-01-17T21:13:57Z</dcterms:modified>
  <dc:identifier>DAFRAFJIm9M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0x010100E425BD3ACBFA9A4E99D4D98B59CCA792</vt:lpwstr>
  </property>
  <property fmtid="{D5CDD505-2E9C-101B-9397-08002B2CF9AE}" pid="3" name="MediaServiceImageTags">
    <vt:lpwstr/>
  </property>
</Properties>
</file>